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4005" r:id="rId1"/>
  </p:sldMasterIdLst>
  <p:notesMasterIdLst>
    <p:notesMasterId r:id="rId12"/>
  </p:notesMasterIdLst>
  <p:handoutMasterIdLst>
    <p:handoutMasterId r:id="rId13"/>
  </p:handoutMasterIdLst>
  <p:sldIdLst>
    <p:sldId id="407" r:id="rId2"/>
    <p:sldId id="408" r:id="rId3"/>
    <p:sldId id="412" r:id="rId4"/>
    <p:sldId id="413" r:id="rId5"/>
    <p:sldId id="414" r:id="rId6"/>
    <p:sldId id="384" r:id="rId7"/>
    <p:sldId id="415" r:id="rId8"/>
    <p:sldId id="416" r:id="rId9"/>
    <p:sldId id="417" r:id="rId10"/>
    <p:sldId id="419" r:id="rId11"/>
  </p:sldIdLst>
  <p:sldSz cx="9144000" cy="5143500" type="screen16x9"/>
  <p:notesSz cx="6946900" cy="92329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accent2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accent2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accent2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accent2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accent2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accent2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accent2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accent2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accent2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>
          <p15:clr>
            <a:srgbClr val="A4A3A4"/>
          </p15:clr>
        </p15:guide>
        <p15:guide id="2" pos="218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D90"/>
    <a:srgbClr val="75B63F"/>
    <a:srgbClr val="73B23E"/>
    <a:srgbClr val="555555"/>
    <a:srgbClr val="73738C"/>
    <a:srgbClr val="6666FF"/>
    <a:srgbClr val="0000CC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394" autoAdjust="0"/>
  </p:normalViewPr>
  <p:slideViewPr>
    <p:cSldViewPr>
      <p:cViewPr varScale="1">
        <p:scale>
          <a:sx n="150" d="100"/>
          <a:sy n="150" d="100"/>
        </p:scale>
        <p:origin x="2070" y="132"/>
      </p:cViewPr>
      <p:guideLst>
        <p:guide orient="horz" pos="162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318" y="-102"/>
      </p:cViewPr>
      <p:guideLst>
        <p:guide orient="horz" pos="2908"/>
        <p:guide pos="218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rgbClr val="0C4D90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2018 Global Vaccine Manufacturing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rgbClr val="0C4D90"/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>
        <c:manualLayout>
          <c:layoutTarget val="inner"/>
          <c:xMode val="edge"/>
          <c:yMode val="edge"/>
          <c:x val="0.2819732481081702"/>
          <c:y val="0.12562801240753996"/>
          <c:w val="0.44839902277940163"/>
          <c:h val="0.66036936292054405"/>
        </c:manualLayout>
      </c:layout>
      <c:doughnutChart>
        <c:varyColors val="1"/>
        <c:ser>
          <c:idx val="0"/>
          <c:order val="0"/>
          <c:tx>
            <c:strRef>
              <c:f>Sheet1!$C$14</c:f>
              <c:strCache>
                <c:ptCount val="1"/>
                <c:pt idx="0">
                  <c:v>2018 Global Vaccine Mfg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6A4-43F6-AA4A-60ED8732ABA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6A4-43F6-AA4A-60ED8732ABA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6A4-43F6-AA4A-60ED8732ABA9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6A4-43F6-AA4A-60ED8732ABA9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6A4-43F6-AA4A-60ED8732ABA9}"/>
              </c:ext>
            </c:extLst>
          </c:dPt>
          <c:dLbls>
            <c:dLbl>
              <c:idx val="0"/>
              <c:layout>
                <c:manualLayout>
                  <c:x val="8.3825535347668373E-2"/>
                  <c:y val="-7.660252712943342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A4-43F6-AA4A-60ED8732ABA9}"/>
                </c:ext>
              </c:extLst>
            </c:dLbl>
            <c:dLbl>
              <c:idx val="1"/>
              <c:layout>
                <c:manualLayout>
                  <c:x val="0.1144934141334006"/>
                  <c:y val="6.3835439274527823E-3"/>
                </c:manualLayout>
              </c:layout>
              <c:tx>
                <c:rich>
                  <a:bodyPr/>
                  <a:lstStyle/>
                  <a:p>
                    <a:fld id="{97E8F3C3-C165-4EE6-A275-F594AA9135F2}" type="CATEGORYNAME">
                      <a:rPr lang="en-US" altLang="ko-KR"/>
                      <a:pPr/>
                      <a:t>[범주 이름]</a:t>
                    </a:fld>
                    <a:r>
                      <a:rPr lang="en-US" baseline="0" dirty="0"/>
                      <a:t>
19%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6A4-43F6-AA4A-60ED8732ABA9}"/>
                </c:ext>
              </c:extLst>
            </c:dLbl>
            <c:dLbl>
              <c:idx val="2"/>
              <c:layout>
                <c:manualLayout>
                  <c:x val="-1.4298631654617746E-2"/>
                  <c:y val="0.1110660940109757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6A4-43F6-AA4A-60ED8732ABA9}"/>
                </c:ext>
              </c:extLst>
            </c:dLbl>
            <c:dLbl>
              <c:idx val="3"/>
              <c:layout>
                <c:manualLayout>
                  <c:x val="-9.6707834598333625E-2"/>
                  <c:y val="4.848484848484848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6A4-43F6-AA4A-60ED8732ABA9}"/>
                </c:ext>
              </c:extLst>
            </c:dLbl>
            <c:dLbl>
              <c:idx val="4"/>
              <c:layout>
                <c:manualLayout>
                  <c:x val="-0.1337448776359933"/>
                  <c:y val="-3.939393939393941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6A4-43F6-AA4A-60ED8732AB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C4D90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Sheet1!$B$15:$B$19</c:f>
              <c:strCache>
                <c:ptCount val="5"/>
                <c:pt idx="0">
                  <c:v>GSK</c:v>
                </c:pt>
                <c:pt idx="1">
                  <c:v>Merck</c:v>
                </c:pt>
                <c:pt idx="2">
                  <c:v>Pfizer</c:v>
                </c:pt>
                <c:pt idx="3">
                  <c:v>Sanofi</c:v>
                </c:pt>
                <c:pt idx="4">
                  <c:v>All Others</c:v>
                </c:pt>
              </c:strCache>
            </c:strRef>
          </c:cat>
          <c:val>
            <c:numRef>
              <c:f>Sheet1!$C$15:$C$19</c:f>
              <c:numCache>
                <c:formatCode>General</c:formatCode>
                <c:ptCount val="5"/>
                <c:pt idx="0">
                  <c:v>7.5</c:v>
                </c:pt>
                <c:pt idx="1">
                  <c:v>7.2</c:v>
                </c:pt>
                <c:pt idx="2">
                  <c:v>6.3</c:v>
                </c:pt>
                <c:pt idx="3">
                  <c:v>5.9</c:v>
                </c:pt>
                <c:pt idx="4">
                  <c:v>10.1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6A4-43F6-AA4A-60ED8732ABA9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C4D90"/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rgbClr val="0C4D90"/>
          </a:solidFill>
        </a:defRPr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61" tIns="0" rIns="19261" bIns="0" numCol="1" anchor="t" anchorCtr="0" compatLnSpc="1">
            <a:prstTxWarp prst="textNoShape">
              <a:avLst/>
            </a:prstTxWarp>
          </a:bodyPr>
          <a:lstStyle>
            <a:lvl1pPr defTabSz="923925">
              <a:defRPr sz="1000" i="1">
                <a:solidFill>
                  <a:schemeClr val="tx1"/>
                </a:solidFill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09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61" tIns="0" rIns="19261" bIns="0" numCol="1" anchor="t" anchorCtr="0" compatLnSpc="1">
            <a:prstTxWarp prst="textNoShape">
              <a:avLst/>
            </a:prstTxWarp>
          </a:bodyPr>
          <a:lstStyle>
            <a:lvl1pPr algn="r" defTabSz="923925">
              <a:defRPr sz="1000" i="1">
                <a:solidFill>
                  <a:schemeClr val="tx1"/>
                </a:solidFill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0938"/>
            <a:ext cx="3009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61" tIns="0" rIns="19261" bIns="0" numCol="1" anchor="b" anchorCtr="0" compatLnSpc="1">
            <a:prstTxWarp prst="textNoShape">
              <a:avLst/>
            </a:prstTxWarp>
          </a:bodyPr>
          <a:lstStyle>
            <a:lvl1pPr defTabSz="923925">
              <a:defRPr sz="1000" i="1">
                <a:solidFill>
                  <a:schemeClr val="tx1"/>
                </a:solidFill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770938"/>
            <a:ext cx="3009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61" tIns="0" rIns="19261" bIns="0" numCol="1" anchor="b" anchorCtr="0" compatLnSpc="1">
            <a:prstTxWarp prst="textNoShape">
              <a:avLst/>
            </a:prstTxWarp>
          </a:bodyPr>
          <a:lstStyle>
            <a:lvl1pPr algn="r" defTabSz="923925">
              <a:defRPr sz="1000" i="1">
                <a:solidFill>
                  <a:schemeClr val="tx1"/>
                </a:solidFill>
              </a:defRPr>
            </a:lvl1pPr>
          </a:lstStyle>
          <a:p>
            <a:fld id="{B859FC7A-C064-4A44-9098-26746861AD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4934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>
            <a:lvl1pPr defTabSz="923925">
              <a:defRPr sz="1200"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96875" y="692150"/>
            <a:ext cx="615315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86263"/>
            <a:ext cx="5095875" cy="41544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0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0938"/>
            <a:ext cx="3009900" cy="4619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455" tIns="46227" rIns="92455" bIns="46227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70938"/>
            <a:ext cx="3009900" cy="4619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455" tIns="46227" rIns="92455" bIns="46227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EBA73EC7-608B-4516-81FF-FA7CFA224C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7976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EC_idea Hexs2.ps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22" y="247650"/>
            <a:ext cx="3446494" cy="46863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3600000" y="2160000"/>
            <a:ext cx="5400000" cy="720000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defRPr sz="3200" b="0" i="0">
                <a:solidFill>
                  <a:srgbClr val="0C4D90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FC312D-0300-446E-820D-3CBCCE44B6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46471" y="4035916"/>
            <a:ext cx="1477316" cy="871796"/>
          </a:xfrm>
          <a:prstGeom prst="rect">
            <a:avLst/>
          </a:prstGeom>
        </p:spPr>
      </p:pic>
    </p:spTree>
  </p:cSld>
  <p:clrMapOvr>
    <a:masterClrMapping/>
  </p:clrMapOvr>
  <p:transition spd="med" advClick="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ith bulle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 bwMode="auto">
          <a:xfrm>
            <a:off x="360000" y="576000"/>
            <a:ext cx="8424000" cy="0"/>
          </a:xfrm>
          <a:prstGeom prst="straightConnector1">
            <a:avLst/>
          </a:prstGeom>
          <a:solidFill>
            <a:schemeClr val="accent1"/>
          </a:solidFill>
          <a:ln w="28575" cap="rnd" cmpd="sng" algn="ctr">
            <a:gradFill flip="none" rotWithShape="1">
              <a:gsLst>
                <a:gs pos="32000">
                  <a:srgbClr val="0C4D90"/>
                </a:gs>
                <a:gs pos="89000">
                  <a:srgbClr val="73B23E"/>
                </a:gs>
              </a:gsLst>
              <a:lin ang="10440000" scaled="0"/>
              <a:tileRect/>
            </a:gra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2000" y="720000"/>
            <a:ext cx="8280000" cy="3960000"/>
          </a:xfrm>
          <a:prstGeom prst="rect">
            <a:avLst/>
          </a:prstGeom>
        </p:spPr>
        <p:txBody>
          <a:bodyPr/>
          <a:lstStyle>
            <a:lvl1pPr marL="180000" indent="-180000">
              <a:spcBef>
                <a:spcPts val="800"/>
              </a:spcBef>
              <a:buClr>
                <a:srgbClr val="75B63F"/>
              </a:buClr>
              <a:buSzPct val="100000"/>
              <a:buFont typeface="Arial"/>
              <a:buChar char="•"/>
              <a:defRPr sz="2400" b="0">
                <a:solidFill>
                  <a:schemeClr val="bg2"/>
                </a:solidFill>
                <a:latin typeface="Verdana"/>
                <a:cs typeface="Verdana"/>
              </a:defRPr>
            </a:lvl1pPr>
            <a:lvl2pPr marL="540000" indent="-180000">
              <a:spcBef>
                <a:spcPts val="800"/>
              </a:spcBef>
              <a:buClr>
                <a:srgbClr val="75B63F"/>
              </a:buClr>
              <a:buFont typeface="Arial"/>
              <a:buChar char="•"/>
              <a:defRPr sz="2000">
                <a:solidFill>
                  <a:schemeClr val="bg2"/>
                </a:solidFill>
                <a:latin typeface="Verdana"/>
                <a:cs typeface="Verdana"/>
              </a:defRPr>
            </a:lvl2pPr>
            <a:lvl3pPr marL="900000" indent="-180000">
              <a:spcBef>
                <a:spcPts val="800"/>
              </a:spcBef>
              <a:buClr>
                <a:srgbClr val="73B23E"/>
              </a:buClr>
              <a:buFont typeface="Arial"/>
              <a:buChar char="•"/>
              <a:defRPr sz="2000">
                <a:solidFill>
                  <a:schemeClr val="bg2"/>
                </a:solidFill>
                <a:latin typeface="Verdana"/>
                <a:cs typeface="Verdana"/>
              </a:defRPr>
            </a:lvl3pPr>
            <a:lvl4pPr marL="1260000" indent="-180000">
              <a:spcBef>
                <a:spcPts val="800"/>
              </a:spcBef>
              <a:buClr>
                <a:srgbClr val="73B23E"/>
              </a:buClr>
              <a:buFont typeface="Arial"/>
              <a:buChar char="•"/>
              <a:defRPr sz="18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620000" indent="-180000">
              <a:spcBef>
                <a:spcPts val="800"/>
              </a:spcBef>
              <a:buClr>
                <a:srgbClr val="73B23E"/>
              </a:buClr>
              <a:buFont typeface="Arial"/>
              <a:buChar char="•"/>
              <a:defRPr sz="160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6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000" b="1">
                <a:solidFill>
                  <a:srgbClr val="0C4D90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 advClick="0">
    <p:wipe dir="r"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43558"/>
            <a:ext cx="4040188" cy="4810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rgbClr val="0C4D90"/>
                </a:solidFill>
                <a:latin typeface="Verdana"/>
                <a:cs typeface="Verdan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1419622"/>
            <a:ext cx="4040188" cy="2962275"/>
          </a:xfrm>
          <a:prstGeom prst="rect">
            <a:avLst/>
          </a:prstGeom>
        </p:spPr>
        <p:txBody>
          <a:bodyPr/>
          <a:lstStyle>
            <a:lvl1pPr marL="180000" indent="-180000">
              <a:buClr>
                <a:srgbClr val="73B23E"/>
              </a:buClr>
              <a:buSzPct val="100000"/>
              <a:buFont typeface="Arial"/>
              <a:buChar char="•"/>
              <a:defRPr sz="2200" b="0">
                <a:solidFill>
                  <a:schemeClr val="bg2"/>
                </a:solidFill>
                <a:latin typeface="Verdana"/>
                <a:cs typeface="Verdana"/>
              </a:defRPr>
            </a:lvl1pPr>
            <a:lvl2pPr marL="540000" indent="-180000">
              <a:buClr>
                <a:srgbClr val="75B63F"/>
              </a:buClr>
              <a:buFont typeface="Arial"/>
              <a:buChar char="•"/>
              <a:defRPr sz="2000">
                <a:solidFill>
                  <a:schemeClr val="bg2"/>
                </a:solidFill>
                <a:latin typeface="Verdana"/>
                <a:cs typeface="Verdana"/>
              </a:defRPr>
            </a:lvl2pPr>
            <a:lvl3pPr marL="900000" indent="-180000">
              <a:buClr>
                <a:srgbClr val="75B63F"/>
              </a:buClr>
              <a:buFont typeface="Arial"/>
              <a:buChar char="•"/>
              <a:defRPr sz="1800">
                <a:solidFill>
                  <a:schemeClr val="bg2"/>
                </a:solidFill>
                <a:latin typeface="Verdana"/>
                <a:cs typeface="Verdana"/>
              </a:defRPr>
            </a:lvl3pPr>
            <a:lvl4pPr marL="1260000" indent="-180000">
              <a:buClr>
                <a:srgbClr val="75B63F"/>
              </a:buClr>
              <a:buFont typeface="Arial"/>
              <a:buChar char="•"/>
              <a:defRPr sz="1600">
                <a:solidFill>
                  <a:schemeClr val="bg2"/>
                </a:solidFill>
                <a:latin typeface="Verdana"/>
                <a:cs typeface="Verdana"/>
              </a:defRPr>
            </a:lvl4pPr>
            <a:lvl5pPr marL="1620000" indent="-180000">
              <a:buClr>
                <a:srgbClr val="75B63F"/>
              </a:buClr>
              <a:buFont typeface="Arial"/>
              <a:buChar char="•"/>
              <a:defRPr sz="1400">
                <a:solidFill>
                  <a:schemeClr val="bg2"/>
                </a:solidFill>
                <a:latin typeface="Verdana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Master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6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000" b="1">
                <a:solidFill>
                  <a:srgbClr val="0C4D90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0"/>
          </p:nvPr>
        </p:nvSpPr>
        <p:spPr>
          <a:xfrm>
            <a:off x="4648200" y="843558"/>
            <a:ext cx="4040188" cy="4810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900" b="0">
                <a:solidFill>
                  <a:srgbClr val="0C4D90"/>
                </a:solidFill>
                <a:latin typeface="Verdana"/>
                <a:cs typeface="Verdan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4648200" y="1419622"/>
            <a:ext cx="4040188" cy="2962275"/>
          </a:xfrm>
          <a:prstGeom prst="rect">
            <a:avLst/>
          </a:prstGeom>
        </p:spPr>
        <p:txBody>
          <a:bodyPr/>
          <a:lstStyle>
            <a:lvl1pPr marL="180000" indent="-180000">
              <a:buClr>
                <a:srgbClr val="73B23E"/>
              </a:buClr>
              <a:buSzPct val="100000"/>
              <a:buFont typeface="Arial"/>
              <a:buChar char="•"/>
              <a:defRPr sz="2200" b="0">
                <a:solidFill>
                  <a:schemeClr val="bg2"/>
                </a:solidFill>
                <a:latin typeface="Verdana"/>
                <a:cs typeface="Verdana"/>
              </a:defRPr>
            </a:lvl1pPr>
            <a:lvl2pPr marL="540000" indent="-180000">
              <a:buClr>
                <a:srgbClr val="75B63F"/>
              </a:buClr>
              <a:buFont typeface="Arial"/>
              <a:buChar char="•"/>
              <a:defRPr sz="2000">
                <a:solidFill>
                  <a:schemeClr val="bg2"/>
                </a:solidFill>
                <a:latin typeface="Verdana"/>
                <a:cs typeface="Verdana"/>
              </a:defRPr>
            </a:lvl2pPr>
            <a:lvl3pPr marL="900000" indent="-180000">
              <a:buClr>
                <a:srgbClr val="75B63F"/>
              </a:buClr>
              <a:buFont typeface="Arial"/>
              <a:buChar char="•"/>
              <a:defRPr sz="1800">
                <a:solidFill>
                  <a:schemeClr val="bg2"/>
                </a:solidFill>
                <a:latin typeface="Verdana"/>
                <a:cs typeface="Verdana"/>
              </a:defRPr>
            </a:lvl3pPr>
            <a:lvl4pPr marL="1260000" indent="-180000">
              <a:buClr>
                <a:srgbClr val="75B63F"/>
              </a:buClr>
              <a:buFont typeface="Arial"/>
              <a:buChar char="•"/>
              <a:defRPr sz="1600">
                <a:solidFill>
                  <a:schemeClr val="bg2"/>
                </a:solidFill>
                <a:latin typeface="Verdana"/>
                <a:cs typeface="Verdana"/>
              </a:defRPr>
            </a:lvl4pPr>
            <a:lvl5pPr marL="1620000" indent="-180000">
              <a:buClr>
                <a:srgbClr val="75B63F"/>
              </a:buClr>
              <a:buFont typeface="Arial"/>
              <a:buChar char="•"/>
              <a:defRPr sz="1400">
                <a:solidFill>
                  <a:schemeClr val="bg2"/>
                </a:solidFill>
                <a:latin typeface="Verdana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Master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3" name="Straight Connector 7"/>
          <p:cNvCxnSpPr/>
          <p:nvPr userDrawn="1"/>
        </p:nvCxnSpPr>
        <p:spPr bwMode="auto">
          <a:xfrm>
            <a:off x="360000" y="576000"/>
            <a:ext cx="8424000" cy="0"/>
          </a:xfrm>
          <a:prstGeom prst="straightConnector1">
            <a:avLst/>
          </a:prstGeom>
          <a:solidFill>
            <a:schemeClr val="accent1"/>
          </a:solidFill>
          <a:ln w="28575" cap="rnd" cmpd="sng" algn="ctr">
            <a:gradFill flip="none" rotWithShape="1">
              <a:gsLst>
                <a:gs pos="32000">
                  <a:srgbClr val="0C4D90"/>
                </a:gs>
                <a:gs pos="89000">
                  <a:srgbClr val="73B23E"/>
                </a:gs>
              </a:gsLst>
              <a:lin ang="10440000" scaled="0"/>
              <a:tileRect/>
            </a:gra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4130556427"/>
      </p:ext>
    </p:extLst>
  </p:cSld>
  <p:clrMapOvr>
    <a:masterClrMapping/>
  </p:clrMapOvr>
  <p:transition spd="med" advClick="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600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en-GB" sz="3000" b="1" dirty="0">
                <a:solidFill>
                  <a:srgbClr val="0C4D90"/>
                </a:solidFill>
                <a:latin typeface="Verdana"/>
                <a:ea typeface="ＭＳ Ｐゴシック" charset="-128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3" name="Straight Connector 7"/>
          <p:cNvCxnSpPr/>
          <p:nvPr userDrawn="1"/>
        </p:nvCxnSpPr>
        <p:spPr bwMode="auto">
          <a:xfrm>
            <a:off x="360000" y="576000"/>
            <a:ext cx="8424000" cy="0"/>
          </a:xfrm>
          <a:prstGeom prst="straightConnector1">
            <a:avLst/>
          </a:prstGeom>
          <a:solidFill>
            <a:schemeClr val="accent1"/>
          </a:solidFill>
          <a:ln w="28575" cap="rnd" cmpd="sng" algn="ctr">
            <a:gradFill flip="none" rotWithShape="1">
              <a:gsLst>
                <a:gs pos="32000">
                  <a:srgbClr val="0C4D90"/>
                </a:gs>
                <a:gs pos="89000">
                  <a:srgbClr val="73B23E"/>
                </a:gs>
              </a:gsLst>
              <a:lin ang="10440000" scaled="0"/>
              <a:tileRect/>
            </a:gra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1328943553"/>
      </p:ext>
    </p:extLst>
  </p:cSld>
  <p:clrMapOvr>
    <a:masterClrMapping/>
  </p:clrMapOvr>
  <p:transition spd="med" advClick="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85800" y="0"/>
            <a:ext cx="7924800" cy="6858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0"/>
            <a:ext cx="7924800" cy="6858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85800" y="0"/>
            <a:ext cx="7924800" cy="6858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85800" y="0"/>
            <a:ext cx="7924800" cy="6858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>
          <a:xfrm>
            <a:off x="0" y="4860000"/>
            <a:ext cx="9144000" cy="216000"/>
          </a:xfrm>
          <a:prstGeom prst="rect">
            <a:avLst/>
          </a:prstGeom>
          <a:ln/>
        </p:spPr>
        <p:txBody>
          <a:bodyPr wrap="square" numCol="1" spcCol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accent2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accent2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accent2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accent2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accent2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accent2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accent2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accent2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accent2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defTabSz="914400">
              <a:tabLst>
                <a:tab pos="4486275" algn="ctr"/>
              </a:tabLst>
              <a:defRPr/>
            </a:pPr>
            <a:r>
              <a:rPr lang="en-US" sz="900" b="0" dirty="0">
                <a:solidFill>
                  <a:srgbClr val="0C4D90"/>
                </a:solidFill>
                <a:latin typeface="Century Gothic"/>
                <a:cs typeface="Century Gothic"/>
              </a:rPr>
              <a:t>      </a:t>
            </a:r>
            <a:r>
              <a:rPr lang="en-US" sz="800" b="0" dirty="0">
                <a:solidFill>
                  <a:srgbClr val="0C4D90"/>
                </a:solidFill>
                <a:latin typeface="Century Gothic"/>
                <a:cs typeface="Century Gothic"/>
              </a:rPr>
              <a:t>© LabWare	</a:t>
            </a:r>
            <a:fld id="{F66BDABC-8D02-408B-AA29-E11366387981}" type="slidenum">
              <a:rPr lang="en-US" sz="800" b="0" smtClean="0">
                <a:solidFill>
                  <a:srgbClr val="0C4D90"/>
                </a:solidFill>
                <a:latin typeface="Century Gothic"/>
                <a:cs typeface="Century Gothic"/>
              </a:rPr>
              <a:pPr defTabSz="914400">
                <a:tabLst>
                  <a:tab pos="4486275" algn="ctr"/>
                </a:tabLst>
                <a:defRPr/>
              </a:pPr>
              <a:t>‹#›</a:t>
            </a:fld>
            <a:endParaRPr lang="en-US" sz="800" b="0" dirty="0">
              <a:solidFill>
                <a:srgbClr val="0C4D90"/>
              </a:solidFill>
              <a:latin typeface="Century Gothic"/>
              <a:cs typeface="Century Gothic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2335FA-2D5B-4F57-89AD-54712D6F29B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899579" y="4463604"/>
            <a:ext cx="1064909" cy="628426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006" r:id="rId1"/>
    <p:sldLayoutId id="2147484011" r:id="rId2"/>
    <p:sldLayoutId id="2147484002" r:id="rId3"/>
    <p:sldLayoutId id="2147484013" r:id="rId4"/>
  </p:sldLayoutIdLst>
  <p:transition spd="med" advClick="0">
    <p:wipe dir="r"/>
  </p:transition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bg1"/>
        </a:buClr>
        <a:buSzPct val="60000"/>
        <a:buFont typeface="Wingdings" charset="2"/>
        <a:buChar char="n"/>
        <a:defRPr sz="2800" b="1">
          <a:solidFill>
            <a:schemeClr val="bg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bg1"/>
        </a:buClr>
        <a:buFont typeface="Times" charset="0"/>
        <a:buChar char="•"/>
        <a:defRPr sz="2400">
          <a:solidFill>
            <a:schemeClr val="bg2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bg1"/>
        </a:buClr>
        <a:buFont typeface="Times" charset="0"/>
        <a:buChar char="•"/>
        <a:defRPr sz="2400">
          <a:solidFill>
            <a:schemeClr val="bg2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bg1"/>
        </a:buClr>
        <a:buFont typeface="Times" charset="0"/>
        <a:buChar char="•"/>
        <a:defRPr sz="2400">
          <a:solidFill>
            <a:schemeClr val="bg2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bg1"/>
        </a:buClr>
        <a:buFont typeface="Times" charset="0"/>
        <a:buChar char="•"/>
        <a:defRPr sz="2400">
          <a:solidFill>
            <a:schemeClr val="bg2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bg1"/>
        </a:buClr>
        <a:buFont typeface="Times" charset="0"/>
        <a:buChar char="•"/>
        <a:defRPr sz="2400">
          <a:solidFill>
            <a:schemeClr val="bg2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bg1"/>
        </a:buClr>
        <a:buFont typeface="Times" charset="0"/>
        <a:buChar char="•"/>
        <a:defRPr sz="2400">
          <a:solidFill>
            <a:schemeClr val="bg2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bg1"/>
        </a:buClr>
        <a:buFont typeface="Times" charset="0"/>
        <a:buChar char="•"/>
        <a:defRPr sz="2400">
          <a:solidFill>
            <a:schemeClr val="bg2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bg1"/>
        </a:buClr>
        <a:buFont typeface="Times" charset="0"/>
        <a:buChar char="•"/>
        <a:defRPr sz="2400">
          <a:solidFill>
            <a:schemeClr val="bg2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45CF25-FBE2-41EE-A2AC-1FB5619C1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F214BA-6032-466E-B346-D0B5A09C6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5563" y="0"/>
            <a:ext cx="9488765" cy="51625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417D83-19A6-4914-8CD2-9FB5740CA3B5}"/>
              </a:ext>
            </a:extLst>
          </p:cNvPr>
          <p:cNvSpPr txBox="1"/>
          <p:nvPr/>
        </p:nvSpPr>
        <p:spPr>
          <a:xfrm>
            <a:off x="639726" y="361950"/>
            <a:ext cx="87399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tx1"/>
                </a:solidFill>
              </a:rPr>
              <a:t>Global Pharmaceutical</a:t>
            </a:r>
          </a:p>
        </p:txBody>
      </p:sp>
    </p:spTree>
    <p:extLst>
      <p:ext uri="{BB962C8B-B14F-4D97-AF65-F5344CB8AC3E}">
        <p14:creationId xmlns:p14="http://schemas.microsoft.com/office/powerpoint/2010/main" val="1542834103"/>
      </p:ext>
    </p:extLst>
  </p:cSld>
  <p:clrMapOvr>
    <a:masterClrMapping/>
  </p:clrMapOvr>
  <p:transition spd="med" advClick="0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9552" y="900000"/>
            <a:ext cx="7848000" cy="3600400"/>
          </a:xfrm>
        </p:spPr>
        <p:txBody>
          <a:bodyPr/>
          <a:lstStyle/>
          <a:p>
            <a:pPr>
              <a:spcBef>
                <a:spcPts val="1600"/>
              </a:spcBef>
            </a:pPr>
            <a:r>
              <a:rPr lang="en-US" dirty="0"/>
              <a:t>LabWare LIMS and LabWare ELN supports the Global Vaccine business.</a:t>
            </a:r>
            <a:endParaRPr lang="en-US" sz="2400" dirty="0"/>
          </a:p>
          <a:p>
            <a:pPr>
              <a:spcBef>
                <a:spcPts val="1600"/>
              </a:spcBef>
            </a:pPr>
            <a:r>
              <a:rPr lang="en-US" dirty="0"/>
              <a:t>The top 4 Vaccine companies Pfizer, Merck, Sanofi and GSK are all LabWare Customers.</a:t>
            </a:r>
          </a:p>
          <a:p>
            <a:pPr>
              <a:spcBef>
                <a:spcPts val="1600"/>
              </a:spcBef>
            </a:pPr>
            <a:r>
              <a:rPr lang="en-US" dirty="0"/>
              <a:t>The top 4 Vaccine Manufacturing companies are all 100% </a:t>
            </a:r>
            <a:r>
              <a:rPr lang="en-US" dirty="0" err="1"/>
              <a:t>standardised</a:t>
            </a:r>
            <a:r>
              <a:rPr lang="en-US" dirty="0"/>
              <a:t> on LabWare for both R&amp;D and QA/QC.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Tahoma" panose="020B0604030504040204" pitchFamily="34" charset="0"/>
              </a:rPr>
              <a:t>Conclusion</a:t>
            </a:r>
            <a:endParaRPr lang="en-US" b="1" dirty="0">
              <a:ea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002286"/>
      </p:ext>
    </p:extLst>
  </p:cSld>
  <p:clrMapOvr>
    <a:masterClrMapping/>
  </p:clrMapOvr>
  <p:transition spd="med" advClick="0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45CF25-FBE2-41EE-A2AC-1FB5619C1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34B61D-2D14-45FB-BDC3-D30892454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-10269"/>
            <a:ext cx="9223744" cy="516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051080"/>
      </p:ext>
    </p:extLst>
  </p:cSld>
  <p:clrMapOvr>
    <a:masterClrMapping/>
  </p:clrMapOvr>
  <p:transition spd="med" advClick="0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45CF25-FBE2-41EE-A2AC-1FB5619C1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5A9AA7-D418-4B16-BABE-667DF44C1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1659"/>
            <a:ext cx="9170894" cy="521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135455"/>
      </p:ext>
    </p:extLst>
  </p:cSld>
  <p:clrMapOvr>
    <a:masterClrMapping/>
  </p:clrMapOvr>
  <p:transition spd="med" advClick="0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45CF25-FBE2-41EE-A2AC-1FB5619C1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BD7BEF-999A-4FD7-BE92-03311F4B2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5250"/>
            <a:ext cx="926088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036152"/>
      </p:ext>
    </p:extLst>
  </p:cSld>
  <p:clrMapOvr>
    <a:masterClrMapping/>
  </p:clrMapOvr>
  <p:transition spd="med" advClick="0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45CF25-FBE2-41EE-A2AC-1FB5619C1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CE4887-7D61-4327-8938-6560A91E0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538"/>
            <a:ext cx="9144000" cy="564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407238"/>
      </p:ext>
    </p:extLst>
  </p:cSld>
  <p:clrMapOvr>
    <a:masterClrMapping/>
  </p:clrMapOvr>
  <p:transition spd="med" advClick="0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45CF25-FBE2-41EE-A2AC-1FB5619C1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1DAB72-27B5-46BD-A60F-AD613B5E5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183" y="-20538"/>
            <a:ext cx="9173183" cy="520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08230"/>
      </p:ext>
    </p:extLst>
  </p:cSld>
  <p:clrMapOvr>
    <a:masterClrMapping/>
  </p:clrMapOvr>
  <p:transition spd="med" advClick="0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45CF25-FBE2-41EE-A2AC-1FB5619C1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Vaccine Market Share</a:t>
            </a:r>
          </a:p>
        </p:txBody>
      </p:sp>
      <p:graphicFrame>
        <p:nvGraphicFramePr>
          <p:cNvPr id="55" name="Chart 54">
            <a:extLst>
              <a:ext uri="{FF2B5EF4-FFF2-40B4-BE49-F238E27FC236}">
                <a16:creationId xmlns:a16="http://schemas.microsoft.com/office/drawing/2014/main" id="{8ED6E53C-B0E1-4335-91C9-07C7AF9E1E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2819727"/>
              </p:ext>
            </p:extLst>
          </p:nvPr>
        </p:nvGraphicFramePr>
        <p:xfrm>
          <a:off x="1485900" y="627534"/>
          <a:ext cx="6172199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3007793"/>
      </p:ext>
    </p:extLst>
  </p:cSld>
  <p:clrMapOvr>
    <a:masterClrMapping/>
  </p:clrMapOvr>
  <p:transition spd="med" advClick="0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5238579"/>
              </p:ext>
            </p:extLst>
          </p:nvPr>
        </p:nvGraphicFramePr>
        <p:xfrm>
          <a:off x="432000" y="1440000"/>
          <a:ext cx="8305800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1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5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43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9662">
                <a:tc>
                  <a:txBody>
                    <a:bodyPr/>
                    <a:lstStyle/>
                    <a:p>
                      <a:pPr algn="ctr">
                        <a:spcBef>
                          <a:spcPts val="2400"/>
                        </a:spcBef>
                        <a:spcAft>
                          <a:spcPts val="2400"/>
                        </a:spcAft>
                      </a:pPr>
                      <a:endParaRPr lang="en-GB" sz="2200" dirty="0">
                        <a:latin typeface="Verdana" panose="020B060403050404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0"/>
                        </a:spcBef>
                        <a:spcAft>
                          <a:spcPts val="2400"/>
                        </a:spcAft>
                      </a:pPr>
                      <a:r>
                        <a:rPr lang="en-GB" sz="2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Pfizer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0"/>
                        </a:spcBef>
                        <a:spcAft>
                          <a:spcPts val="2400"/>
                        </a:spcAft>
                      </a:pPr>
                      <a:r>
                        <a:rPr lang="en-GB" sz="2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Merck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0"/>
                        </a:spcBef>
                        <a:spcAft>
                          <a:spcPts val="2400"/>
                        </a:spcAft>
                      </a:pPr>
                      <a:r>
                        <a:rPr lang="en-GB" sz="2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Sanofi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400"/>
                        </a:spcBef>
                        <a:spcAft>
                          <a:spcPts val="2400"/>
                        </a:spcAft>
                      </a:pPr>
                      <a:r>
                        <a:rPr lang="en-GB" sz="2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GSK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764">
                <a:tc>
                  <a:txBody>
                    <a:bodyPr/>
                    <a:lstStyle/>
                    <a:p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R&amp;D</a:t>
                      </a:r>
                      <a:endParaRPr lang="en-GB" dirty="0">
                        <a:latin typeface="Verdana" panose="020B060403050404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036">
                <a:tc>
                  <a:txBody>
                    <a:bodyPr/>
                    <a:lstStyle/>
                    <a:p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QA/QC</a:t>
                      </a:r>
                      <a:endParaRPr lang="en-GB" dirty="0">
                        <a:latin typeface="Verdana" panose="020B060403050404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2561">
                <a:tc>
                  <a:txBody>
                    <a:bodyPr/>
                    <a:lstStyle/>
                    <a:p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LabWare % of their Vaccine Business</a:t>
                      </a:r>
                      <a:endParaRPr lang="en-GB" dirty="0">
                        <a:latin typeface="Verdana" panose="020B060403050404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LabWare Vaccine Customers</a:t>
            </a:r>
          </a:p>
        </p:txBody>
      </p:sp>
    </p:spTree>
    <p:extLst>
      <p:ext uri="{BB962C8B-B14F-4D97-AF65-F5344CB8AC3E}">
        <p14:creationId xmlns:p14="http://schemas.microsoft.com/office/powerpoint/2010/main" val="2450852543"/>
      </p:ext>
    </p:extLst>
  </p:cSld>
  <p:clrMapOvr>
    <a:masterClrMapping/>
  </p:clrMapOvr>
  <p:transition spd="med" advClick="0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1E9563B-6D2A-47A6-A27E-D741E53FE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Vaccine Customers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28A3161-8FE4-4502-B48C-06C2FF5C3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Content Placeholder 6">
            <a:extLst>
              <a:ext uri="{FF2B5EF4-FFF2-40B4-BE49-F238E27FC236}">
                <a16:creationId xmlns:a16="http://schemas.microsoft.com/office/drawing/2014/main" id="{624288CF-E02B-4A69-A963-6AA54BC46D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8867459"/>
              </p:ext>
            </p:extLst>
          </p:nvPr>
        </p:nvGraphicFramePr>
        <p:xfrm>
          <a:off x="2160000" y="684000"/>
          <a:ext cx="4824536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4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100" b="0" dirty="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AIM Vaccine Group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990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AstraZeneca / </a:t>
                      </a:r>
                      <a:r>
                        <a:rPr lang="en-GB" sz="1100" dirty="0" err="1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MedImmune</a:t>
                      </a:r>
                      <a:endParaRPr lang="en-GB" sz="1100" dirty="0">
                        <a:solidFill>
                          <a:schemeClr val="bg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990">
                <a:tc>
                  <a:txBody>
                    <a:bodyPr/>
                    <a:lstStyle/>
                    <a:p>
                      <a:r>
                        <a:rPr lang="en-GB" sz="1100" b="0" dirty="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Beijing </a:t>
                      </a:r>
                      <a:r>
                        <a:rPr lang="en-GB" sz="1100" b="0" dirty="0" err="1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Minhai</a:t>
                      </a:r>
                      <a:r>
                        <a:rPr lang="en-GB" sz="1100" b="0" dirty="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 Biotechnology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532824"/>
                  </a:ext>
                </a:extLst>
              </a:tr>
              <a:tr h="138990">
                <a:tc>
                  <a:txBody>
                    <a:bodyPr/>
                    <a:lstStyle/>
                    <a:p>
                      <a:r>
                        <a:rPr lang="en-GB" sz="1100" b="0" dirty="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BioNTech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220312"/>
                  </a:ext>
                </a:extLst>
              </a:tr>
              <a:tr h="138990">
                <a:tc>
                  <a:txBody>
                    <a:bodyPr/>
                    <a:lstStyle/>
                    <a:p>
                      <a:r>
                        <a:rPr lang="en-GB" sz="1100" b="0" dirty="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Janssen Pharmaceutical (Johnson &amp; Johnson)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983411"/>
                  </a:ext>
                </a:extLst>
              </a:tr>
              <a:tr h="138990">
                <a:tc>
                  <a:txBody>
                    <a:bodyPr/>
                    <a:lstStyle/>
                    <a:p>
                      <a:r>
                        <a:rPr lang="en-GB" sz="1100" b="0" dirty="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Liaoning </a:t>
                      </a:r>
                      <a:r>
                        <a:rPr lang="en-GB" sz="1100" b="0" dirty="0" err="1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Chengda</a:t>
                      </a:r>
                      <a:r>
                        <a:rPr lang="en-GB" sz="1100" b="0" dirty="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 Biotechnology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820265"/>
                  </a:ext>
                </a:extLst>
              </a:tr>
              <a:tr h="138990">
                <a:tc>
                  <a:txBody>
                    <a:bodyPr/>
                    <a:lstStyle/>
                    <a:p>
                      <a:r>
                        <a:rPr lang="en-GB" sz="1100" b="0" dirty="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NANOLEK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8996248"/>
                  </a:ext>
                </a:extLst>
              </a:tr>
              <a:tr h="138990">
                <a:tc>
                  <a:txBody>
                    <a:bodyPr/>
                    <a:lstStyle/>
                    <a:p>
                      <a:r>
                        <a:rPr lang="en-GB" sz="1100" b="0" dirty="0" err="1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Petrovax</a:t>
                      </a:r>
                      <a:r>
                        <a:rPr lang="en-GB" sz="1100" b="0" dirty="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 Pharm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933095"/>
                  </a:ext>
                </a:extLst>
              </a:tr>
              <a:tr h="138990">
                <a:tc>
                  <a:txBody>
                    <a:bodyPr/>
                    <a:lstStyle/>
                    <a:p>
                      <a:r>
                        <a:rPr lang="en-GB" sz="1100" b="0" dirty="0" err="1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Porton</a:t>
                      </a:r>
                      <a:r>
                        <a:rPr lang="en-GB" sz="1100" b="0" dirty="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 BioPharma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468420"/>
                  </a:ext>
                </a:extLst>
              </a:tr>
              <a:tr h="138990">
                <a:tc>
                  <a:txBody>
                    <a:bodyPr/>
                    <a:lstStyle/>
                    <a:p>
                      <a:r>
                        <a:rPr lang="en-GB" sz="1100" b="0" dirty="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Seqirus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842268"/>
                  </a:ext>
                </a:extLst>
              </a:tr>
              <a:tr h="138990">
                <a:tc>
                  <a:txBody>
                    <a:bodyPr/>
                    <a:lstStyle/>
                    <a:p>
                      <a:r>
                        <a:rPr lang="en-GB" sz="1100" b="0" dirty="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Shanghai United Cell Biotechnology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456438"/>
                  </a:ext>
                </a:extLst>
              </a:tr>
              <a:tr h="138990">
                <a:tc>
                  <a:txBody>
                    <a:bodyPr/>
                    <a:lstStyle/>
                    <a:p>
                      <a:r>
                        <a:rPr lang="en-GB" sz="1100" b="0" dirty="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Shenzhen </a:t>
                      </a:r>
                      <a:r>
                        <a:rPr lang="en-GB" sz="1100" b="0" dirty="0" err="1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Kangtai</a:t>
                      </a:r>
                      <a:r>
                        <a:rPr lang="en-GB" sz="1100" b="0" dirty="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 Biological Products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231849"/>
                  </a:ext>
                </a:extLst>
              </a:tr>
              <a:tr h="138990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Takeda Vaccines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624188"/>
                  </a:ext>
                </a:extLst>
              </a:tr>
              <a:tr h="13899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Vaccine and Infectious Disease Organization (VIDO) / </a:t>
                      </a:r>
                      <a:r>
                        <a:rPr lang="en-US" sz="1100" dirty="0" err="1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Intervac</a:t>
                      </a:r>
                      <a:endParaRPr lang="en-GB" sz="1100" dirty="0">
                        <a:solidFill>
                          <a:schemeClr val="bg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083993"/>
                  </a:ext>
                </a:extLst>
              </a:tr>
              <a:tr h="138990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Valneva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784102"/>
                  </a:ext>
                </a:extLst>
              </a:tr>
              <a:tr h="138990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YuXi</a:t>
                      </a:r>
                      <a:r>
                        <a:rPr lang="en-GB" sz="1100" dirty="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Walvax</a:t>
                      </a:r>
                      <a:r>
                        <a:rPr lang="en-GB" sz="1100" dirty="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 Biotechnology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961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7153130"/>
      </p:ext>
    </p:extLst>
  </p:cSld>
  <p:clrMapOvr>
    <a:masterClrMapping/>
  </p:clrMapOvr>
  <p:transition spd="med" advClick="0">
    <p:wipe dir="r"/>
  </p:transition>
</p:sld>
</file>

<file path=ppt/theme/theme1.xml><?xml version="1.0" encoding="utf-8"?>
<a:theme xmlns:a="http://schemas.openxmlformats.org/drawingml/2006/main" name="LabWare PowerPoint 2017 NICK">
  <a:themeElements>
    <a:clrScheme name="LabWare 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D397D"/>
      </a:accent1>
      <a:accent2>
        <a:srgbClr val="7DBF3D"/>
      </a:accent2>
      <a:accent3>
        <a:srgbClr val="9CCACE"/>
      </a:accent3>
      <a:accent4>
        <a:srgbClr val="CBDDE9"/>
      </a:accent4>
      <a:accent5>
        <a:srgbClr val="585C5C"/>
      </a:accent5>
      <a:accent6>
        <a:srgbClr val="CF4A27"/>
      </a:accent6>
      <a:hlink>
        <a:srgbClr val="7DBF3D"/>
      </a:hlink>
      <a:folHlink>
        <a:srgbClr val="A3DEFE"/>
      </a:folHlink>
    </a:clrScheme>
    <a:fontScheme name="2007 AP CEC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007 AP CEC Templat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 AP CEC Templat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 AP CEC Templat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 AP CEC Templat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 AP CEC Templat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 AP CEC Templat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EFF0A1A1-D6F1-4853-9EE1-ED5261044CA4}" vid="{D19B53BF-B751-4190-8A25-6F58347D80C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zLabWare 2017 Powerpoint</Template>
  <TotalTime>5781</TotalTime>
  <Words>154</Words>
  <Application>Microsoft Office PowerPoint</Application>
  <PresentationFormat>화면 슬라이드 쇼(16:9)</PresentationFormat>
  <Paragraphs>45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8" baseType="lpstr">
      <vt:lpstr>Arial</vt:lpstr>
      <vt:lpstr>Calibri</vt:lpstr>
      <vt:lpstr>Century Gothic</vt:lpstr>
      <vt:lpstr>Times</vt:lpstr>
      <vt:lpstr>Times New Roman</vt:lpstr>
      <vt:lpstr>Verdana</vt:lpstr>
      <vt:lpstr>Wingdings</vt:lpstr>
      <vt:lpstr>LabWare PowerPoint 2017 NICK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Global Vaccine Market Share</vt:lpstr>
      <vt:lpstr>LabWare Vaccine Customers</vt:lpstr>
      <vt:lpstr>Additional Vaccine Customers</vt:lpstr>
      <vt:lpstr>Conclusion</vt:lpstr>
    </vt:vector>
  </TitlesOfParts>
  <Manager/>
  <Company>LabWare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Warren D. Jones</dc:creator>
  <cp:keywords/>
  <dc:description/>
  <cp:lastModifiedBy>2040</cp:lastModifiedBy>
  <cp:revision>54</cp:revision>
  <dcterms:created xsi:type="dcterms:W3CDTF">2018-08-29T08:26:04Z</dcterms:created>
  <dcterms:modified xsi:type="dcterms:W3CDTF">2021-06-14T07:00:24Z</dcterms:modified>
  <cp:category/>
</cp:coreProperties>
</file>