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30"/>
  </p:notesMasterIdLst>
  <p:sldIdLst>
    <p:sldId id="262" r:id="rId5"/>
    <p:sldId id="533" r:id="rId6"/>
    <p:sldId id="493" r:id="rId7"/>
    <p:sldId id="450" r:id="rId8"/>
    <p:sldId id="545" r:id="rId9"/>
    <p:sldId id="469" r:id="rId10"/>
    <p:sldId id="515" r:id="rId11"/>
    <p:sldId id="522" r:id="rId12"/>
    <p:sldId id="523" r:id="rId13"/>
    <p:sldId id="524" r:id="rId14"/>
    <p:sldId id="534" r:id="rId15"/>
    <p:sldId id="500" r:id="rId16"/>
    <p:sldId id="456" r:id="rId17"/>
    <p:sldId id="505" r:id="rId18"/>
    <p:sldId id="535" r:id="rId19"/>
    <p:sldId id="516" r:id="rId20"/>
    <p:sldId id="508" r:id="rId21"/>
    <p:sldId id="548" r:id="rId22"/>
    <p:sldId id="531" r:id="rId23"/>
    <p:sldId id="532" r:id="rId24"/>
    <p:sldId id="472" r:id="rId25"/>
    <p:sldId id="519" r:id="rId26"/>
    <p:sldId id="520" r:id="rId27"/>
    <p:sldId id="521" r:id="rId28"/>
    <p:sldId id="4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9FF"/>
    <a:srgbClr val="CAECEC"/>
    <a:srgbClr val="DBEED8"/>
    <a:srgbClr val="D9E2E5"/>
    <a:srgbClr val="70BD65"/>
    <a:srgbClr val="D5D6D7"/>
    <a:srgbClr val="D3D4D6"/>
    <a:srgbClr val="7FBA00"/>
    <a:srgbClr val="7474C1"/>
    <a:srgbClr val="6D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2503" autoAdjust="0"/>
  </p:normalViewPr>
  <p:slideViewPr>
    <p:cSldViewPr>
      <p:cViewPr>
        <p:scale>
          <a:sx n="100" d="100"/>
          <a:sy n="100" d="100"/>
        </p:scale>
        <p:origin x="-852" y="4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B4A6A-B6A9-4C7D-9703-29273A122F8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EDBA-AA51-4A1C-B8DD-C15CDF42D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0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76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05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8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99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77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2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66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66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73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latinLnBrk="1">
              <a:spcBef>
                <a:spcPct val="30000"/>
              </a:spcBef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0" hangingPunct="0">
              <a:spcBef>
                <a:spcPct val="0"/>
              </a:spcBef>
            </a:pPr>
            <a:fld id="{352AE047-A282-455C-AF84-F2B606AF7F5B}" type="slidenum">
              <a:rPr lang="en-GB" altLang="ko-KR" sz="13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eaLnBrk="0" hangingPunct="0">
                <a:spcBef>
                  <a:spcPct val="0"/>
                </a:spcBef>
              </a:pPr>
              <a:t>19</a:t>
            </a:fld>
            <a:endParaRPr lang="en-GB" altLang="ko-KR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baseline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9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90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13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ko-KR" sz="12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51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ko-KR" altLang="en-US" sz="12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51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14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91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2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8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66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1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66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1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EDBA-AA51-4A1C-B8DD-C15CDF42DF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5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3421956"/>
            <a:ext cx="9144000" cy="3436044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62">
              <a:solidFill>
                <a:srgbClr val="000000"/>
              </a:solidFill>
              <a:ea typeface="ＭＳ Ｐゴシック" pitchFamily="32" charset="-128"/>
            </a:endParaRPr>
          </a:p>
        </p:txBody>
      </p:sp>
      <p:pic>
        <p:nvPicPr>
          <p:cNvPr id="10" name="image12.png"/>
          <p:cNvPicPr/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252414" y="3650462"/>
            <a:ext cx="2392362" cy="56918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8" name="Title 16"/>
          <p:cNvSpPr>
            <a:spLocks noGrp="1"/>
          </p:cNvSpPr>
          <p:nvPr>
            <p:ph type="title" hasCustomPrompt="1"/>
          </p:nvPr>
        </p:nvSpPr>
        <p:spPr>
          <a:xfrm>
            <a:off x="204862" y="4662152"/>
            <a:ext cx="4383980" cy="1468192"/>
          </a:xfrm>
          <a:noFill/>
        </p:spPr>
        <p:txBody>
          <a:bodyPr wrap="square" lIns="91440">
            <a:noAutofit/>
          </a:bodyPr>
          <a:lstStyle>
            <a:lvl1pPr>
              <a:defRPr sz="2585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28pt Arial Title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0" y="6297627"/>
            <a:ext cx="9144000" cy="567431"/>
            <a:chOff x="0" y="6289662"/>
            <a:chExt cx="9144000" cy="567431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6289662"/>
              <a:ext cx="9144000" cy="567431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srgbClr val="000000"/>
                </a:solidFill>
                <a:ea typeface="ＭＳ Ｐゴシック" pitchFamily="32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6467489"/>
              <a:ext cx="4320089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92" dirty="0">
                  <a:solidFill>
                    <a:srgbClr val="FFFFFF"/>
                  </a:solidFill>
                  <a:ea typeface="ＭＳ Ｐゴシック" pitchFamily="32" charset="-128"/>
                </a:rPr>
                <a:t>The world leader in serving science</a:t>
              </a: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66700" y="6526212"/>
            <a:ext cx="1263487" cy="2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2204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38" i="1" dirty="0">
                <a:solidFill>
                  <a:srgbClr val="FFFFFF"/>
                </a:solidFill>
                <a:latin typeface="Arial Unicode MS" pitchFamily="34" charset="-128"/>
                <a:ea typeface="ＭＳ Ｐゴシック" pitchFamily="32" charset="-128"/>
              </a:rPr>
              <a:t>Proprietary &amp; Confidential</a:t>
            </a:r>
          </a:p>
        </p:txBody>
      </p:sp>
      <p:pic>
        <p:nvPicPr>
          <p:cNvPr id="14" name="Picture 4" descr="http://auralight.es/images/segments/chemical_pharma_main.jpg"/>
          <p:cNvPicPr>
            <a:picLocks noChangeAspect="1" noChangeArrowheads="1"/>
          </p:cNvPicPr>
          <p:nvPr userDrawn="1"/>
        </p:nvPicPr>
        <p:blipFill>
          <a:blip r:embed="rId4" cstate="screen">
            <a:lum/>
          </a:blip>
          <a:srcRect/>
          <a:stretch>
            <a:fillRect/>
          </a:stretch>
        </p:blipFill>
        <p:spPr bwMode="auto">
          <a:xfrm>
            <a:off x="4850382" y="3425349"/>
            <a:ext cx="4293618" cy="286331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5" name="Title 16"/>
          <p:cNvSpPr txBox="1">
            <a:spLocks/>
          </p:cNvSpPr>
          <p:nvPr userDrawn="1"/>
        </p:nvSpPr>
        <p:spPr bwMode="gray">
          <a:xfrm>
            <a:off x="250435" y="4286531"/>
            <a:ext cx="4383980" cy="27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199" rIns="42203" bIns="42199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8" kern="0" dirty="0">
                <a:solidFill>
                  <a:srgbClr val="555759"/>
                </a:solidFill>
                <a:ea typeface="ＭＳ Ｐゴシック" pitchFamily="-60" charset="-128"/>
                <a:cs typeface="ＭＳ Ｐゴシック" pitchFamily="-60" charset="-128"/>
              </a:rPr>
              <a:t>Informatics Commercial Training</a:t>
            </a:r>
          </a:p>
        </p:txBody>
      </p:sp>
    </p:spTree>
    <p:extLst>
      <p:ext uri="{BB962C8B-B14F-4D97-AF65-F5344CB8AC3E}">
        <p14:creationId xmlns:p14="http://schemas.microsoft.com/office/powerpoint/2010/main" val="13536822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cont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3412"/>
            <a:ext cx="9144000" cy="1979613"/>
          </a:xfrm>
          <a:solidFill>
            <a:srgbClr val="7FBA00"/>
          </a:solidFill>
        </p:spPr>
        <p:txBody>
          <a:bodyPr lIns="274320" anchor="ctr" anchorCtr="0"/>
          <a:lstStyle>
            <a:lvl1pPr marL="0" indent="0">
              <a:spcBef>
                <a:spcPts val="554"/>
              </a:spcBef>
              <a:buClr>
                <a:schemeClr val="bg1"/>
              </a:buClr>
              <a:buFontTx/>
              <a:buNone/>
              <a:defRPr sz="1662" baseline="0">
                <a:solidFill>
                  <a:schemeClr val="bg1"/>
                </a:solidFill>
              </a:defRPr>
            </a:lvl1pPr>
            <a:lvl2pPr marL="158265" indent="0">
              <a:buFontTx/>
              <a:buNone/>
              <a:defRPr sz="1477"/>
            </a:lvl2pPr>
          </a:lstStyle>
          <a:p>
            <a:pPr marL="0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sz="2215" kern="0" dirty="0">
                <a:solidFill>
                  <a:schemeClr val="bg1"/>
                </a:solidFill>
              </a:rPr>
              <a:t>Place sub-head or framing statement text in this box. </a:t>
            </a:r>
            <a:br>
              <a:rPr lang="en-US" sz="2215" kern="0" dirty="0">
                <a:solidFill>
                  <a:schemeClr val="bg1"/>
                </a:solidFill>
              </a:rPr>
            </a:br>
            <a:r>
              <a:rPr lang="en-US" sz="2215" kern="0" dirty="0">
                <a:solidFill>
                  <a:schemeClr val="bg1"/>
                </a:solidFill>
              </a:rPr>
              <a:t>Change box color and transparency as desired.</a:t>
            </a:r>
            <a:br>
              <a:rPr lang="en-US" sz="2215" kern="0" dirty="0">
                <a:solidFill>
                  <a:schemeClr val="bg1"/>
                </a:solidFill>
              </a:rPr>
            </a:br>
            <a:r>
              <a:rPr lang="en-US" sz="2215" kern="0" dirty="0">
                <a:solidFill>
                  <a:schemeClr val="bg1"/>
                </a:solidFill>
              </a:rPr>
              <a:t>Vertically reposition as desired.</a:t>
            </a:r>
          </a:p>
        </p:txBody>
      </p:sp>
    </p:spTree>
    <p:extLst>
      <p:ext uri="{BB962C8B-B14F-4D97-AF65-F5344CB8AC3E}">
        <p14:creationId xmlns:p14="http://schemas.microsoft.com/office/powerpoint/2010/main" val="13688424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plain op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533401"/>
            <a:ext cx="9144000" cy="63213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62">
              <a:solidFill>
                <a:srgbClr val="000000"/>
              </a:solidFill>
              <a:ea typeface="ＭＳ Ｐゴシック" pitchFamily="32" charset="-128"/>
            </a:endParaRPr>
          </a:p>
        </p:txBody>
      </p:sp>
      <p:pic>
        <p:nvPicPr>
          <p:cNvPr id="10" name="image12.png"/>
          <p:cNvPicPr/>
          <p:nvPr/>
        </p:nvPicPr>
        <p:blipFill>
          <a:blip r:embed="rId2" cstate="screen">
            <a:extLst/>
          </a:blip>
          <a:stretch>
            <a:fillRect/>
          </a:stretch>
        </p:blipFill>
        <p:spPr>
          <a:xfrm>
            <a:off x="252414" y="780631"/>
            <a:ext cx="2392362" cy="56918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52413" y="3962400"/>
            <a:ext cx="4023360" cy="932010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1477" b="0" baseline="0">
                <a:solidFill>
                  <a:schemeClr val="accent5"/>
                </a:solidFill>
              </a:defRPr>
            </a:lvl1pPr>
            <a:lvl2pPr marL="105510" indent="4397">
              <a:spcAft>
                <a:spcPts val="0"/>
              </a:spcAft>
              <a:buFontTx/>
              <a:buNone/>
              <a:defRPr sz="1292" i="1" baseline="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US" dirty="0"/>
              <a:t>16pt Presenter Name</a:t>
            </a:r>
          </a:p>
          <a:p>
            <a:pPr lvl="1"/>
            <a:r>
              <a:rPr lang="en-US" dirty="0"/>
              <a:t>14pt Italic Presenter Title </a:t>
            </a:r>
          </a:p>
        </p:txBody>
      </p:sp>
      <p:sp>
        <p:nvSpPr>
          <p:cNvPr id="18" name="Title 16"/>
          <p:cNvSpPr>
            <a:spLocks noGrp="1"/>
          </p:cNvSpPr>
          <p:nvPr>
            <p:ph type="title" hasCustomPrompt="1"/>
          </p:nvPr>
        </p:nvSpPr>
        <p:spPr>
          <a:xfrm>
            <a:off x="252418" y="2539841"/>
            <a:ext cx="8661400" cy="443190"/>
          </a:xfrm>
          <a:noFill/>
        </p:spPr>
        <p:txBody>
          <a:bodyPr wrap="square" lIns="91440">
            <a:noAutofit/>
          </a:bodyPr>
          <a:lstStyle>
            <a:lvl1pPr>
              <a:defRPr sz="2585" b="1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For Internal Use Only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0" y="6297627"/>
            <a:ext cx="9144000" cy="567431"/>
            <a:chOff x="0" y="6289662"/>
            <a:chExt cx="9144000" cy="567431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6289662"/>
              <a:ext cx="9144000" cy="567431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srgbClr val="000000"/>
                </a:solidFill>
                <a:ea typeface="ＭＳ Ｐゴシック" pitchFamily="32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6467489"/>
              <a:ext cx="4320089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92" dirty="0">
                  <a:solidFill>
                    <a:srgbClr val="FFFFFF"/>
                  </a:solidFill>
                  <a:ea typeface="ＭＳ Ｐゴシック" pitchFamily="32" charset="-128"/>
                </a:rPr>
                <a:t>The world leader in serving science</a:t>
              </a: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66700" y="6526212"/>
            <a:ext cx="1263487" cy="2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2204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38" i="1" dirty="0">
                <a:solidFill>
                  <a:srgbClr val="FFFFFF"/>
                </a:solidFill>
                <a:latin typeface="Arial Unicode MS" pitchFamily="34" charset="-128"/>
                <a:ea typeface="ＭＳ Ｐゴシック" pitchFamily="32" charset="-128"/>
              </a:rPr>
              <a:t>Proprietary &amp; Confidential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52413" y="5046810"/>
            <a:ext cx="4023360" cy="932010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1477" b="0" baseline="0">
                <a:solidFill>
                  <a:schemeClr val="accent5"/>
                </a:solidFill>
              </a:defRPr>
            </a:lvl1pPr>
            <a:lvl2pPr marL="105510" indent="4397">
              <a:spcAft>
                <a:spcPts val="0"/>
              </a:spcAft>
              <a:buFontTx/>
              <a:buNone/>
              <a:defRPr sz="1292" i="1" baseline="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US" dirty="0"/>
              <a:t>16pt Presenter Name</a:t>
            </a:r>
          </a:p>
          <a:p>
            <a:pPr lvl="1"/>
            <a:r>
              <a:rPr lang="en-US" dirty="0"/>
              <a:t>14pt Italic Presenter Title </a:t>
            </a:r>
          </a:p>
        </p:txBody>
      </p:sp>
    </p:spTree>
    <p:extLst>
      <p:ext uri="{BB962C8B-B14F-4D97-AF65-F5344CB8AC3E}">
        <p14:creationId xmlns:p14="http://schemas.microsoft.com/office/powerpoint/2010/main" val="16847464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w body box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pittcon product background-1.jpg"/>
          <p:cNvPicPr>
            <a:picLocks noChangeAspect="1"/>
          </p:cNvPicPr>
          <p:nvPr/>
        </p:nvPicPr>
        <p:blipFill>
          <a:blip r:embed="rId2" cstate="screen"/>
          <a:srcRect b="14819"/>
          <a:stretch>
            <a:fillRect/>
          </a:stretch>
        </p:blipFill>
        <p:spPr>
          <a:xfrm>
            <a:off x="0" y="2681291"/>
            <a:ext cx="9144000" cy="153352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4957" y="1065230"/>
            <a:ext cx="8685213" cy="4364037"/>
          </a:xfrm>
          <a:prstGeom prst="roundRect">
            <a:avLst>
              <a:gd name="adj" fmla="val 1821"/>
            </a:avLst>
          </a:prstGeom>
          <a:gradFill flip="none" rotWithShape="1">
            <a:gsLst>
              <a:gs pos="0">
                <a:schemeClr val="accent1"/>
              </a:gs>
              <a:gs pos="47000">
                <a:srgbClr val="FFFFFF"/>
              </a:gs>
            </a:gsLst>
            <a:lin ang="10800000" scaled="1"/>
            <a:tileRect/>
          </a:gradFill>
          <a:ln w="38100" cap="flat" algn="ctr">
            <a:solidFill>
              <a:schemeClr val="bg1"/>
            </a:solidFill>
            <a:round/>
            <a:headEnd type="none" w="med" len="med"/>
            <a:tailEnd type="none" w="med" len="med"/>
          </a:ln>
          <a:effectLst>
            <a:outerShdw blurRad="533400" dist="241300" dir="9180000" sx="95000" sy="95000" algn="tl" rotWithShape="0">
              <a:schemeClr val="accent1">
                <a:lumMod val="50000"/>
                <a:alpha val="43000"/>
              </a:schemeClr>
            </a:outerShdw>
          </a:effectLst>
        </p:spPr>
        <p:txBody>
          <a:bodyPr/>
          <a:lstStyle>
            <a:lvl1pPr marL="145229" indent="-14522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54"/>
              </a:spcAft>
              <a:buClr>
                <a:srgbClr val="EE3134"/>
              </a:buClr>
              <a:buSzPts val="2000"/>
              <a:buFont typeface=""/>
              <a:buChar char="•"/>
              <a:defRPr lang="en-US" sz="2215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316329" indent="-158164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54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846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585794" indent="-1757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54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662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42899" y="5635638"/>
            <a:ext cx="8677275" cy="384175"/>
          </a:xfrm>
        </p:spPr>
        <p:txBody>
          <a:bodyPr/>
          <a:lstStyle>
            <a:lvl1pPr algn="ctr">
              <a:buFontTx/>
              <a:buNone/>
              <a:defRPr sz="2031" b="1" i="1">
                <a:solidFill>
                  <a:schemeClr val="accent4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22 pt bold italic takeaway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-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09" y="1200115"/>
            <a:ext cx="8238392" cy="4690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986018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bg>
      <p:bgPr>
        <a:blipFill dpi="0" rotWithShape="1">
          <a:blip r:embed="rId2" cstate="screen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3418736"/>
            <a:ext cx="9144000" cy="3436044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62">
              <a:solidFill>
                <a:srgbClr val="000000"/>
              </a:solidFill>
              <a:ea typeface="ＭＳ Ｐゴシック" pitchFamily="32" charset="-128"/>
            </a:endParaRPr>
          </a:p>
        </p:txBody>
      </p:sp>
      <p:pic>
        <p:nvPicPr>
          <p:cNvPr id="10" name="image12.png"/>
          <p:cNvPicPr/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6228184" y="5511103"/>
            <a:ext cx="2392362" cy="56918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52413" y="5368413"/>
            <a:ext cx="4023360" cy="932010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1477" b="0" baseline="0">
                <a:solidFill>
                  <a:schemeClr val="accent5"/>
                </a:solidFill>
              </a:defRPr>
            </a:lvl1pPr>
            <a:lvl2pPr marL="105510" indent="4397">
              <a:spcAft>
                <a:spcPts val="0"/>
              </a:spcAft>
              <a:buFontTx/>
              <a:buNone/>
              <a:defRPr sz="1292" i="1" baseline="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US" dirty="0"/>
              <a:t>16pt Presenter Name</a:t>
            </a:r>
          </a:p>
          <a:p>
            <a:pPr lvl="1"/>
            <a:r>
              <a:rPr lang="en-US" dirty="0"/>
              <a:t>14pt Italic Presenter Title </a:t>
            </a:r>
          </a:p>
        </p:txBody>
      </p:sp>
      <p:sp>
        <p:nvSpPr>
          <p:cNvPr id="18" name="Title 16"/>
          <p:cNvSpPr>
            <a:spLocks noGrp="1"/>
          </p:cNvSpPr>
          <p:nvPr>
            <p:ph type="title" hasCustomPrompt="1"/>
          </p:nvPr>
        </p:nvSpPr>
        <p:spPr>
          <a:xfrm>
            <a:off x="252418" y="4850575"/>
            <a:ext cx="8661400" cy="443190"/>
          </a:xfrm>
          <a:noFill/>
        </p:spPr>
        <p:txBody>
          <a:bodyPr wrap="square" lIns="91440">
            <a:noAutofit/>
          </a:bodyPr>
          <a:lstStyle>
            <a:lvl1pPr>
              <a:defRPr sz="2585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28pt Arial Title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0" y="6297627"/>
            <a:ext cx="9144000" cy="567431"/>
            <a:chOff x="0" y="6289662"/>
            <a:chExt cx="9144000" cy="567431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6289662"/>
              <a:ext cx="9144000" cy="567431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srgbClr val="000000"/>
                </a:solidFill>
                <a:ea typeface="ＭＳ Ｐゴシック" pitchFamily="32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6467489"/>
              <a:ext cx="4320089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92" dirty="0">
                  <a:solidFill>
                    <a:srgbClr val="FFFFFF"/>
                  </a:solidFill>
                  <a:ea typeface="ＭＳ Ｐゴシック" pitchFamily="32" charset="-128"/>
                </a:rPr>
                <a:t>The world leader in serving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450788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Slide">
    <p:bg>
      <p:bgPr>
        <a:blipFill dpi="0" rotWithShape="1">
          <a:blip r:embed="rId2" cstate="screen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3418736"/>
            <a:ext cx="9144000" cy="3436044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62">
              <a:solidFill>
                <a:srgbClr val="000000"/>
              </a:solidFill>
              <a:ea typeface="ＭＳ Ｐゴシック" pitchFamily="32" charset="-128"/>
            </a:endParaRPr>
          </a:p>
        </p:txBody>
      </p:sp>
      <p:pic>
        <p:nvPicPr>
          <p:cNvPr id="10" name="image12.png"/>
          <p:cNvPicPr/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252414" y="3650462"/>
            <a:ext cx="2392362" cy="56918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52413" y="5368413"/>
            <a:ext cx="4023360" cy="932010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1477" b="0" baseline="0">
                <a:solidFill>
                  <a:schemeClr val="accent5"/>
                </a:solidFill>
              </a:defRPr>
            </a:lvl1pPr>
            <a:lvl2pPr marL="105510" indent="4397">
              <a:spcAft>
                <a:spcPts val="0"/>
              </a:spcAft>
              <a:buFontTx/>
              <a:buNone/>
              <a:defRPr sz="1292" i="1" baseline="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US" dirty="0"/>
              <a:t>16pt Presenter Name</a:t>
            </a:r>
          </a:p>
          <a:p>
            <a:pPr lvl="1"/>
            <a:r>
              <a:rPr lang="en-US" dirty="0"/>
              <a:t>14pt Italic Presenter Title </a:t>
            </a:r>
          </a:p>
        </p:txBody>
      </p:sp>
      <p:sp>
        <p:nvSpPr>
          <p:cNvPr id="18" name="Title 16"/>
          <p:cNvSpPr>
            <a:spLocks noGrp="1"/>
          </p:cNvSpPr>
          <p:nvPr>
            <p:ph type="title" hasCustomPrompt="1"/>
          </p:nvPr>
        </p:nvSpPr>
        <p:spPr>
          <a:xfrm>
            <a:off x="252418" y="4850575"/>
            <a:ext cx="8661400" cy="443190"/>
          </a:xfrm>
          <a:noFill/>
        </p:spPr>
        <p:txBody>
          <a:bodyPr wrap="square" lIns="91440">
            <a:noAutofit/>
          </a:bodyPr>
          <a:lstStyle>
            <a:lvl1pPr>
              <a:defRPr sz="2585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28pt Arial Title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0" y="6297627"/>
            <a:ext cx="9144000" cy="567431"/>
            <a:chOff x="0" y="6289662"/>
            <a:chExt cx="9144000" cy="567431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6289662"/>
              <a:ext cx="9144000" cy="567431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srgbClr val="000000"/>
                </a:solidFill>
                <a:ea typeface="ＭＳ Ｐゴシック" pitchFamily="32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6467489"/>
              <a:ext cx="4320089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92" dirty="0">
                  <a:solidFill>
                    <a:srgbClr val="FFFFFF"/>
                  </a:solidFill>
                  <a:ea typeface="ＭＳ Ｐゴシック" pitchFamily="32" charset="-128"/>
                </a:rPr>
                <a:t>The world leader in serving science</a:t>
              </a: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66700" y="6526212"/>
            <a:ext cx="1263487" cy="2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2204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38" i="1" dirty="0">
                <a:solidFill>
                  <a:srgbClr val="FFFFFF"/>
                </a:solidFill>
                <a:latin typeface="Arial Unicode MS" pitchFamily="34" charset="-128"/>
                <a:ea typeface="ＭＳ Ｐゴシック" pitchFamily="32" charset="-128"/>
              </a:rPr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5945078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2894" y="1065217"/>
            <a:ext cx="8677275" cy="4833937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buClr>
                <a:schemeClr val="accent5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First level: Arial 20pt</a:t>
            </a:r>
          </a:p>
          <a:p>
            <a:pPr lvl="1"/>
            <a:r>
              <a:rPr lang="en-US" dirty="0"/>
              <a:t>Second level: Arial 18pt</a:t>
            </a:r>
          </a:p>
          <a:p>
            <a:pPr lvl="2"/>
            <a:r>
              <a:rPr lang="en-US" dirty="0"/>
              <a:t>Third level: Arial 16pt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92381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764952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bod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4956" y="777923"/>
            <a:ext cx="8685213" cy="5127578"/>
          </a:xfrm>
          <a:prstGeom prst="roundRect">
            <a:avLst>
              <a:gd name="adj" fmla="val 2774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101600" dir="8400000" sx="98000" sy="98000" rotWithShape="0">
              <a:prstClr val="black">
                <a:alpha val="40000"/>
              </a:prstClr>
            </a:outerShdw>
          </a:effectLst>
        </p:spPr>
        <p:txBody>
          <a:bodyPr vert="horz" wrap="square" lIns="91430" tIns="91440" rIns="91430" bIns="45716" numCol="1" anchor="t" anchorCtr="0" compatLnSpc="1">
            <a:prstTxWarp prst="textNoShape">
              <a:avLst/>
            </a:prstTxWarp>
          </a:bodyPr>
          <a:lstStyle>
            <a:lvl1pPr marL="145322" indent="-14532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108"/>
              </a:spcAft>
              <a:buClr>
                <a:srgbClr val="EE3134"/>
              </a:buClr>
              <a:buSzPts val="2000"/>
              <a:buFont typeface=""/>
              <a:buChar char="•"/>
              <a:defRPr lang="en-US" sz="1846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316531" indent="-15826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108"/>
              </a:spcAft>
              <a:buClr>
                <a:schemeClr val="accent5"/>
              </a:buClr>
              <a:buSzPct val="100000"/>
              <a:buFont typeface="Arial"/>
              <a:buChar char="•"/>
              <a:defRPr lang="en-US" sz="1662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586169" indent="-17585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108"/>
              </a:spcAft>
              <a:buClr>
                <a:schemeClr val="accent5"/>
              </a:buClr>
              <a:buSzPct val="100000"/>
              <a:buFont typeface="Arial"/>
              <a:buChar char="•"/>
              <a:defRPr lang="en-US" sz="1477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</a:lstStyle>
          <a:p>
            <a:pPr lvl="0"/>
            <a:r>
              <a:rPr lang="en-US" dirty="0"/>
              <a:t>First level: Arial 20pt</a:t>
            </a:r>
          </a:p>
          <a:p>
            <a:pPr lvl="1"/>
            <a:r>
              <a:rPr lang="en-US" dirty="0"/>
              <a:t>Second level: Arial 18pt</a:t>
            </a:r>
          </a:p>
          <a:p>
            <a:pPr lvl="2"/>
            <a:r>
              <a:rPr lang="en-US" dirty="0"/>
              <a:t>Third level: Arial 16pt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8841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5903" y="905775"/>
            <a:ext cx="4144963" cy="4825100"/>
          </a:xfrm>
        </p:spPr>
        <p:txBody>
          <a:bodyPr/>
          <a:lstStyle>
            <a:lvl1pPr marL="0" indent="-174386" algn="l">
              <a:lnSpc>
                <a:spcPct val="100000"/>
              </a:lnSpc>
              <a:spcBef>
                <a:spcPct val="0"/>
              </a:spcBef>
              <a:spcAft>
                <a:spcPts val="1108"/>
              </a:spcAft>
              <a:buClr>
                <a:srgbClr val="EE3134"/>
              </a:buClr>
              <a:buSzPct val="100000"/>
              <a:buFont typeface=""/>
              <a:buChar char="•"/>
              <a:defRPr sz="1846" b="0" baseline="0">
                <a:solidFill>
                  <a:srgbClr val="000000"/>
                </a:solidFill>
                <a:latin typeface="Arial"/>
              </a:defRPr>
            </a:lvl1pPr>
            <a:lvl2pPr marL="372217" indent="-158265" algn="l">
              <a:lnSpc>
                <a:spcPct val="100000"/>
              </a:lnSpc>
              <a:spcBef>
                <a:spcPct val="0"/>
              </a:spcBef>
              <a:spcAft>
                <a:spcPts val="1108"/>
              </a:spcAft>
              <a:buClr>
                <a:schemeClr val="accent5"/>
              </a:buClr>
              <a:buSzPct val="100000"/>
              <a:buFont typeface="Arial"/>
              <a:buChar char="•"/>
              <a:defRPr sz="1662">
                <a:solidFill>
                  <a:srgbClr val="000000"/>
                </a:solidFill>
                <a:latin typeface="Arial"/>
              </a:defRPr>
            </a:lvl2pPr>
            <a:lvl3pPr marL="422041" indent="156801" algn="l">
              <a:lnSpc>
                <a:spcPct val="100000"/>
              </a:lnSpc>
              <a:spcBef>
                <a:spcPct val="0"/>
              </a:spcBef>
              <a:spcAft>
                <a:spcPts val="1108"/>
              </a:spcAft>
              <a:buClr>
                <a:schemeClr val="accent5"/>
              </a:buClr>
              <a:buSzPct val="100000"/>
              <a:buFont typeface="Arial"/>
              <a:buChar char="•"/>
              <a:defRPr sz="1477">
                <a:solidFill>
                  <a:srgbClr val="000000"/>
                </a:solidFill>
                <a:latin typeface="Arial"/>
              </a:defRPr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/>
              <a:t>First level: Arial 18pt</a:t>
            </a:r>
          </a:p>
          <a:p>
            <a:pPr lvl="1"/>
            <a:r>
              <a:rPr lang="en-US" dirty="0"/>
              <a:t>Second level: Arial 16pt</a:t>
            </a:r>
          </a:p>
          <a:p>
            <a:pPr lvl="2"/>
            <a:r>
              <a:rPr lang="en-US" dirty="0"/>
              <a:t>Third level: Arial 14pt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763620" y="905775"/>
            <a:ext cx="4144963" cy="4825100"/>
          </a:xfrm>
        </p:spPr>
        <p:txBody>
          <a:bodyPr/>
          <a:lstStyle>
            <a:lvl1pPr marL="0" indent="-174386" algn="l">
              <a:lnSpc>
                <a:spcPct val="100000"/>
              </a:lnSpc>
              <a:spcBef>
                <a:spcPct val="0"/>
              </a:spcBef>
              <a:spcAft>
                <a:spcPts val="1108"/>
              </a:spcAft>
              <a:buClr>
                <a:srgbClr val="EE3134"/>
              </a:buClr>
              <a:buSzPct val="100000"/>
              <a:buFont typeface=""/>
              <a:buChar char="•"/>
              <a:defRPr sz="1846" b="0" baseline="0">
                <a:solidFill>
                  <a:srgbClr val="000000"/>
                </a:solidFill>
                <a:latin typeface="Arial"/>
              </a:defRPr>
            </a:lvl1pPr>
            <a:lvl2pPr marL="372217" indent="-158265" algn="l">
              <a:lnSpc>
                <a:spcPct val="100000"/>
              </a:lnSpc>
              <a:spcBef>
                <a:spcPct val="0"/>
              </a:spcBef>
              <a:spcAft>
                <a:spcPts val="1108"/>
              </a:spcAft>
              <a:buClr>
                <a:schemeClr val="accent5"/>
              </a:buClr>
              <a:buSzPct val="100000"/>
              <a:buFont typeface="Arial"/>
              <a:buChar char="•"/>
              <a:defRPr sz="1662">
                <a:solidFill>
                  <a:srgbClr val="000000"/>
                </a:solidFill>
                <a:latin typeface="Arial"/>
              </a:defRPr>
            </a:lvl2pPr>
            <a:lvl3pPr marL="422041" indent="156801" algn="l">
              <a:lnSpc>
                <a:spcPct val="100000"/>
              </a:lnSpc>
              <a:spcBef>
                <a:spcPct val="0"/>
              </a:spcBef>
              <a:spcAft>
                <a:spcPts val="1108"/>
              </a:spcAft>
              <a:buClr>
                <a:schemeClr val="accent5"/>
              </a:buClr>
              <a:buSzPct val="100000"/>
              <a:buFont typeface="Arial"/>
              <a:buChar char="•"/>
              <a:defRPr sz="1477">
                <a:solidFill>
                  <a:srgbClr val="000000"/>
                </a:solidFill>
                <a:latin typeface="Arial"/>
              </a:defRPr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/>
              <a:t>First level: Arial 18pt</a:t>
            </a:r>
          </a:p>
          <a:p>
            <a:pPr lvl="1"/>
            <a:r>
              <a:rPr lang="en-US" dirty="0"/>
              <a:t>Second level: Arial 16pt</a:t>
            </a:r>
          </a:p>
          <a:p>
            <a:pPr lvl="2"/>
            <a:r>
              <a:rPr lang="en-US" dirty="0"/>
              <a:t>Third level: Arial 14pt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28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5201" y="905789"/>
            <a:ext cx="4144962" cy="4999725"/>
          </a:xfrm>
          <a:prstGeom prst="roundRect">
            <a:avLst>
              <a:gd name="adj" fmla="val 3431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101600" dir="8400000" sx="98000" sy="98000" rotWithShape="0">
              <a:prstClr val="black">
                <a:alpha val="40000"/>
              </a:prstClr>
            </a:outerShdw>
          </a:effectLst>
        </p:spPr>
        <p:txBody>
          <a:bodyPr vert="horz" wrap="square" lIns="91430" tIns="91440" rIns="91430" bIns="45716" numCol="1" anchor="t" anchorCtr="0" compatLnSpc="1">
            <a:prstTxWarp prst="textNoShape">
              <a:avLst/>
            </a:prstTxWarp>
          </a:bodyPr>
          <a:lstStyle>
            <a:lvl1pPr>
              <a:spcAft>
                <a:spcPts val="1108"/>
              </a:spcAft>
              <a:defRPr lang="en-US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>
              <a:spcAft>
                <a:spcPts val="1108"/>
              </a:spcAft>
              <a:defRPr lang="en-US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>
              <a:spcAft>
                <a:spcPts val="1108"/>
              </a:spcAft>
              <a:defRPr lang="en-US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</a:lstStyle>
          <a:p>
            <a:pPr marL="145322" lvl="0" indent="-145322">
              <a:lnSpc>
                <a:spcPct val="100000"/>
              </a:lnSpc>
              <a:buClr>
                <a:srgbClr val="EE3134"/>
              </a:buClr>
              <a:buSzPts val="2000"/>
              <a:buFont typeface=""/>
            </a:pPr>
            <a:r>
              <a:rPr lang="en-US" dirty="0"/>
              <a:t>First level: Arial 18pt</a:t>
            </a:r>
          </a:p>
          <a:p>
            <a:pPr lvl="1">
              <a:lnSpc>
                <a:spcPct val="100000"/>
              </a:lnSpc>
              <a:buClr>
                <a:schemeClr val="accent5"/>
              </a:buClr>
              <a:buSzPct val="100000"/>
              <a:buFont typeface="Arial"/>
            </a:pPr>
            <a:r>
              <a:rPr lang="en-US" dirty="0"/>
              <a:t>Second level: Arial 16pt</a:t>
            </a:r>
          </a:p>
          <a:p>
            <a:pPr marL="586169" lvl="2" indent="-175851">
              <a:lnSpc>
                <a:spcPct val="100000"/>
              </a:lnSpc>
              <a:buClr>
                <a:schemeClr val="accent5"/>
              </a:buClr>
              <a:buSzPct val="100000"/>
              <a:buFont typeface="Arial"/>
            </a:pPr>
            <a:r>
              <a:rPr lang="en-US" dirty="0"/>
              <a:t>Third level: Arial 14pt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4957" y="905789"/>
            <a:ext cx="4144963" cy="4999725"/>
          </a:xfrm>
          <a:prstGeom prst="roundRect">
            <a:avLst>
              <a:gd name="adj" fmla="val 3431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101600" dir="8400000" sx="98000" sy="98000" rotWithShape="0">
              <a:prstClr val="black">
                <a:alpha val="40000"/>
              </a:prstClr>
            </a:outerShdw>
          </a:effectLst>
        </p:spPr>
        <p:txBody>
          <a:bodyPr vert="horz" wrap="square" lIns="91430" tIns="91440" rIns="91430" bIns="45716" numCol="1" anchor="t" anchorCtr="0" compatLnSpc="1">
            <a:prstTxWarp prst="textNoShape">
              <a:avLst/>
            </a:prstTxWarp>
          </a:bodyPr>
          <a:lstStyle>
            <a:lvl1pPr>
              <a:spcAft>
                <a:spcPts val="1108"/>
              </a:spcAft>
              <a:defRPr lang="en-US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>
              <a:spcAft>
                <a:spcPts val="1108"/>
              </a:spcAft>
              <a:defRPr lang="en-US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>
              <a:spcAft>
                <a:spcPts val="1108"/>
              </a:spcAft>
              <a:defRPr lang="en-US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</a:lstStyle>
          <a:p>
            <a:pPr marL="145322" lvl="0" indent="-145322">
              <a:lnSpc>
                <a:spcPct val="100000"/>
              </a:lnSpc>
              <a:buClr>
                <a:srgbClr val="EE3134"/>
              </a:buClr>
              <a:buSzPts val="2000"/>
              <a:buFont typeface=""/>
            </a:pPr>
            <a:r>
              <a:rPr lang="en-US" dirty="0"/>
              <a:t>First level: Arial 18pt</a:t>
            </a:r>
          </a:p>
          <a:p>
            <a:pPr lvl="1">
              <a:lnSpc>
                <a:spcPct val="100000"/>
              </a:lnSpc>
              <a:buClr>
                <a:schemeClr val="accent5"/>
              </a:buClr>
              <a:buSzPct val="100000"/>
              <a:buFont typeface="Arial"/>
            </a:pPr>
            <a:r>
              <a:rPr lang="en-US" dirty="0"/>
              <a:t>Second level: Arial 16pt</a:t>
            </a:r>
          </a:p>
          <a:p>
            <a:pPr marL="586169" lvl="2" indent="-175851">
              <a:lnSpc>
                <a:spcPct val="100000"/>
              </a:lnSpc>
              <a:buClr>
                <a:schemeClr val="accent5"/>
              </a:buClr>
              <a:buSzPct val="100000"/>
              <a:buFont typeface="Arial"/>
            </a:pPr>
            <a:r>
              <a:rPr lang="en-US" dirty="0"/>
              <a:t>Third level: Arial 14pt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372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our boxes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49238" y="942975"/>
            <a:ext cx="4135436" cy="2182126"/>
          </a:xfrm>
          <a:prstGeom prst="roundRect">
            <a:avLst>
              <a:gd name="adj" fmla="val 5211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228600" dir="6600000" sx="95000" sy="95000" algn="tl" rotWithShape="0">
              <a:schemeClr val="tx1">
                <a:alpha val="43000"/>
              </a:schemeClr>
            </a:outerShdw>
          </a:effec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145322" indent="-14532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54"/>
              </a:spcAft>
              <a:buClr>
                <a:srgbClr val="EE3134"/>
              </a:buClr>
              <a:buSzPct val="100000"/>
              <a:buFont typeface=""/>
              <a:buChar char="•"/>
              <a:defRPr lang="en-US" sz="1477" b="0" kern="120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284878" indent="-14243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54"/>
              </a:spcAft>
              <a:buClr>
                <a:schemeClr val="accent5"/>
              </a:buClr>
              <a:buSzPct val="100000"/>
              <a:buFont typeface="Arial"/>
              <a:buChar char="•"/>
              <a:defRPr lang="en-US" sz="1292" b="0" kern="120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468935" indent="-14068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54"/>
              </a:spcAft>
              <a:buClr>
                <a:schemeClr val="accent5"/>
              </a:buClr>
              <a:buSzPct val="100000"/>
              <a:buFont typeface="Arial"/>
              <a:buChar char="•"/>
              <a:defRPr lang="en-US" sz="1108" b="0" kern="120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/>
              <a:t>First level: Arial 16pt</a:t>
            </a:r>
          </a:p>
          <a:p>
            <a:pPr lvl="1"/>
            <a:r>
              <a:rPr lang="en-US" dirty="0"/>
              <a:t>Second level: Arial 14pt</a:t>
            </a:r>
          </a:p>
          <a:p>
            <a:pPr lvl="2"/>
            <a:r>
              <a:rPr lang="en-US" dirty="0"/>
              <a:t>Third level: Arial 12pt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800601" y="942975"/>
            <a:ext cx="4135436" cy="2182126"/>
          </a:xfrm>
          <a:prstGeom prst="roundRect">
            <a:avLst>
              <a:gd name="adj" fmla="val 5211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228600" dir="6600000" sx="95000" sy="95000" algn="tl" rotWithShape="0">
              <a:schemeClr val="tx1">
                <a:alpha val="43000"/>
              </a:schemeClr>
            </a:outerShdw>
          </a:effec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145322" indent="-14532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54"/>
              </a:spcAft>
              <a:buClr>
                <a:srgbClr val="EE3134"/>
              </a:buClr>
              <a:buSzPts val="2000"/>
              <a:buFont typeface=""/>
              <a:buChar char="•"/>
              <a:defRPr lang="en-US" sz="1477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284878" indent="-14243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54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292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468935" indent="-14068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54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108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/>
              <a:t>First level: Arial 16pt</a:t>
            </a:r>
          </a:p>
          <a:p>
            <a:pPr marL="284878" lvl="1" indent="-142439" algn="l" defTabSz="316531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54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/>
              <a:t>Second level: Arial 14pt</a:t>
            </a:r>
          </a:p>
          <a:p>
            <a:pPr marL="468935" lvl="2" indent="-140680" algn="l" defTabSz="52755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54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/>
              <a:t>Third level: Arial 12pt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49245" y="3304275"/>
            <a:ext cx="4135435" cy="2182126"/>
          </a:xfrm>
          <a:prstGeom prst="roundRect">
            <a:avLst>
              <a:gd name="adj" fmla="val 5211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228600" dir="6600000" sx="95000" sy="95000" algn="tl" rotWithShape="0">
              <a:schemeClr val="tx1">
                <a:alpha val="43000"/>
              </a:schemeClr>
            </a:outerShdw>
          </a:effec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145322" indent="-14532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54"/>
              </a:spcAft>
              <a:buClr>
                <a:srgbClr val="EE3134"/>
              </a:buClr>
              <a:buSzPts val="2000"/>
              <a:buFont typeface=""/>
              <a:buChar char="•"/>
              <a:defRPr lang="en-US" sz="1477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284878" indent="-14243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54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292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468935" indent="-14068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54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108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/>
              <a:t>First level: Arial 16pt</a:t>
            </a:r>
          </a:p>
          <a:p>
            <a:pPr marL="284878" lvl="1" indent="-142439" algn="l" defTabSz="316531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54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/>
              <a:t>Second level: Arial 14pt</a:t>
            </a:r>
          </a:p>
          <a:p>
            <a:pPr marL="468935" lvl="2" indent="-140680" algn="l" defTabSz="52755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54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/>
              <a:t>Third level: Arial 12pt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half" idx="14" hasCustomPrompt="1"/>
          </p:nvPr>
        </p:nvSpPr>
        <p:spPr>
          <a:xfrm>
            <a:off x="4800601" y="3304275"/>
            <a:ext cx="4135436" cy="2182126"/>
          </a:xfrm>
          <a:prstGeom prst="roundRect">
            <a:avLst>
              <a:gd name="adj" fmla="val 5211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228600" dir="6600000" sx="95000" sy="95000" algn="tl" rotWithShape="0">
              <a:schemeClr val="tx1">
                <a:alpha val="43000"/>
              </a:schemeClr>
            </a:outerShdw>
          </a:effec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145322" indent="-14532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54"/>
              </a:spcAft>
              <a:buClr>
                <a:srgbClr val="EE3134"/>
              </a:buClr>
              <a:buSzPts val="2000"/>
              <a:buFont typeface=""/>
              <a:buChar char="•"/>
              <a:defRPr lang="en-US" sz="1477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284878" indent="-14243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54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292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468935" indent="-14068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54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108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/>
              <a:t>First level: Arial 16pt</a:t>
            </a:r>
          </a:p>
          <a:p>
            <a:pPr marL="284878" lvl="1" indent="-142439" algn="l" defTabSz="316531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54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/>
              <a:t>Second level: Arial 14pt</a:t>
            </a:r>
          </a:p>
          <a:p>
            <a:pPr marL="468935" lvl="2" indent="-140680" algn="l" defTabSz="52755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54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/>
              <a:t>Third level: Arial 12pt</a:t>
            </a:r>
          </a:p>
        </p:txBody>
      </p:sp>
    </p:spTree>
    <p:extLst>
      <p:ext uri="{BB962C8B-B14F-4D97-AF65-F5344CB8AC3E}">
        <p14:creationId xmlns:p14="http://schemas.microsoft.com/office/powerpoint/2010/main" val="33851524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with layou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ote on using Guides"/>
          <p:cNvSpPr txBox="1"/>
          <p:nvPr/>
        </p:nvSpPr>
        <p:spPr>
          <a:xfrm>
            <a:off x="4600575" y="1429408"/>
            <a:ext cx="3810000" cy="395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77" dirty="0">
                <a:solidFill>
                  <a:srgbClr val="000000"/>
                </a:solidFill>
                <a:ea typeface="ＭＳ Ｐゴシック" pitchFamily="32" charset="-128"/>
              </a:rPr>
              <a:t>Use the embedded guides in the template to consistently position content throughout your presentation.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77" dirty="0">
              <a:solidFill>
                <a:srgbClr val="000000"/>
              </a:solidFill>
              <a:ea typeface="ＭＳ Ｐゴシック" pitchFamily="32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77" dirty="0">
                <a:solidFill>
                  <a:srgbClr val="000000"/>
                </a:solidFill>
                <a:ea typeface="ＭＳ Ｐゴシック" pitchFamily="32" charset="-128"/>
              </a:rPr>
              <a:t>Toggle guides on/off as desired.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77" dirty="0">
              <a:solidFill>
                <a:srgbClr val="000000"/>
              </a:solidFill>
              <a:ea typeface="ＭＳ Ｐゴシック" pitchFamily="32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77" dirty="0">
                <a:solidFill>
                  <a:srgbClr val="000000"/>
                </a:solidFill>
                <a:ea typeface="ＭＳ Ｐゴシック" pitchFamily="32" charset="-128"/>
              </a:rPr>
              <a:t>Note: PowerPoint v2007, 2010, 2011/2016 [Mac] and 365/2013 may not display guides in a reliably consistent manner between versions and are sometimes lost when copying content between presentations.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77" dirty="0">
              <a:solidFill>
                <a:srgbClr val="000000"/>
              </a:solidFill>
              <a:ea typeface="ＭＳ Ｐゴシック" pitchFamily="32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77" dirty="0">
                <a:solidFill>
                  <a:srgbClr val="000000"/>
                </a:solidFill>
                <a:ea typeface="ＭＳ Ｐゴシック" pitchFamily="32" charset="-128"/>
              </a:rPr>
              <a:t>To mitigate these issues, </a:t>
            </a:r>
            <a:br>
              <a:rPr lang="en-US" sz="1477" dirty="0">
                <a:solidFill>
                  <a:srgbClr val="000000"/>
                </a:solidFill>
                <a:ea typeface="ＭＳ Ｐゴシック" pitchFamily="32" charset="-128"/>
              </a:rPr>
            </a:br>
            <a:r>
              <a:rPr lang="en-US" sz="1477" dirty="0">
                <a:solidFill>
                  <a:srgbClr val="000000"/>
                </a:solidFill>
                <a:ea typeface="ＭＳ Ｐゴシック" pitchFamily="32" charset="-128"/>
              </a:rPr>
              <a:t>the lines on this layout are provided </a:t>
            </a:r>
            <a:br>
              <a:rPr lang="en-US" sz="1477" dirty="0">
                <a:solidFill>
                  <a:srgbClr val="000000"/>
                </a:solidFill>
                <a:ea typeface="ＭＳ Ｐゴシック" pitchFamily="32" charset="-128"/>
              </a:rPr>
            </a:br>
            <a:r>
              <a:rPr lang="en-US" sz="1477" dirty="0">
                <a:solidFill>
                  <a:srgbClr val="000000"/>
                </a:solidFill>
                <a:ea typeface="ＭＳ Ｐゴシック" pitchFamily="32" charset="-128"/>
              </a:rPr>
              <a:t>in the event that you need to re-create or re-set the original template guides.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0" y="0"/>
            <a:ext cx="9144000" cy="6305550"/>
            <a:chOff x="0" y="0"/>
            <a:chExt cx="9144000" cy="6305550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242888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8915400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0" y="525463"/>
              <a:ext cx="9144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0" y="1066800"/>
              <a:ext cx="9144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0" y="5715000"/>
              <a:ext cx="9144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0" y="5895975"/>
              <a:ext cx="9144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638425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6486525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2305050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858000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572000" y="809625"/>
              <a:ext cx="0" cy="49053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42888" y="3426948"/>
              <a:ext cx="867727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42888" y="2514600"/>
              <a:ext cx="867727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42888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8915400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0" y="525463"/>
              <a:ext cx="9144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0" y="1066800"/>
              <a:ext cx="9144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0" y="5715000"/>
              <a:ext cx="9144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Guides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1" y="1789356"/>
            <a:ext cx="2847975" cy="2381250"/>
          </a:xfrm>
          <a:prstGeom prst="roundRect">
            <a:avLst>
              <a:gd name="adj" fmla="val 3467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1059655" y="1108857"/>
            <a:ext cx="2776538" cy="60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8" dirty="0">
                <a:solidFill>
                  <a:srgbClr val="000000"/>
                </a:solidFill>
                <a:ea typeface="ＭＳ Ｐゴシック" pitchFamily="32" charset="-128"/>
              </a:rPr>
              <a:t>Toggle Guide visibility via </a:t>
            </a:r>
            <a:br>
              <a:rPr lang="en-US" sz="1108" dirty="0">
                <a:solidFill>
                  <a:srgbClr val="000000"/>
                </a:solidFill>
                <a:ea typeface="ＭＳ Ｐゴシック" pitchFamily="32" charset="-128"/>
              </a:rPr>
            </a:br>
            <a:r>
              <a:rPr lang="en-US" sz="1108" b="1" dirty="0">
                <a:solidFill>
                  <a:srgbClr val="000000"/>
                </a:solidFill>
                <a:ea typeface="ＭＳ Ｐゴシック" pitchFamily="32" charset="-128"/>
              </a:rPr>
              <a:t>View Tab : Show &gt; Guides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8" dirty="0">
                <a:solidFill>
                  <a:srgbClr val="000000"/>
                </a:solidFill>
                <a:ea typeface="ＭＳ Ｐゴシック" pitchFamily="32" charset="-128"/>
              </a:rPr>
              <a:t>[Click dropdown arrow for Settings]</a:t>
            </a:r>
          </a:p>
        </p:txBody>
      </p:sp>
    </p:spTree>
    <p:extLst>
      <p:ext uri="{BB962C8B-B14F-4D97-AF65-F5344CB8AC3E}">
        <p14:creationId xmlns:p14="http://schemas.microsoft.com/office/powerpoint/2010/main" val="35121957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13059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3" descr="ThermoFisher_PPT-Logo_032-Bk.jpg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7981793" y="6508905"/>
            <a:ext cx="936104" cy="20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476" y="1065217"/>
            <a:ext cx="8675688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level: Arial 20pt</a:t>
            </a:r>
          </a:p>
          <a:p>
            <a:pPr lvl="1"/>
            <a:r>
              <a:rPr lang="en-US" dirty="0"/>
              <a:t>Second level: Arial 18pt</a:t>
            </a:r>
          </a:p>
          <a:p>
            <a:pPr lvl="2"/>
            <a:r>
              <a:rPr lang="en-US" dirty="0"/>
              <a:t>Third level: Arial 16pt					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7" y="0"/>
            <a:ext cx="9143999" cy="533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16" rIns="4572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 : Arial 24pt</a:t>
            </a: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20651" y="6383338"/>
            <a:ext cx="13096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C224649-6F24-4CDF-9623-7616656F3EFD}" type="slidenum">
              <a:rPr lang="en-US" sz="923" b="1">
                <a:solidFill>
                  <a:srgbClr val="000000"/>
                </a:solidFill>
                <a:ea typeface="ＭＳ Ｐゴシック" pitchFamily="3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8" b="1">
              <a:solidFill>
                <a:srgbClr val="000000"/>
              </a:solidFill>
              <a:ea typeface="ＭＳ Ｐゴシック" pitchFamily="32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7988" y="6526212"/>
            <a:ext cx="1263487" cy="2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2204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38" i="1" dirty="0">
                <a:solidFill>
                  <a:srgbClr val="000000"/>
                </a:solidFill>
                <a:latin typeface="Arial Unicode MS" pitchFamily="34" charset="-128"/>
                <a:ea typeface="ＭＳ Ｐゴシック" pitchFamily="32" charset="-128"/>
              </a:rPr>
              <a:t>Proprietary &amp; Confidential</a:t>
            </a:r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-7938" y="6311900"/>
            <a:ext cx="9151938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215">
              <a:solidFill>
                <a:srgbClr val="000000"/>
              </a:solidFill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877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4" r:id="rId15"/>
    <p:sldLayoutId id="2147483695" r:id="rId16"/>
  </p:sldLayoutIdLst>
  <p:transition>
    <p:fade/>
  </p:transition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215">
          <a:solidFill>
            <a:schemeClr val="bg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85">
          <a:solidFill>
            <a:schemeClr val="tx1"/>
          </a:solidFill>
          <a:latin typeface="Arial" pitchFamily="124" charset="0"/>
          <a:ea typeface="ＭＳ Ｐゴシック" pitchFamily="-60" charset="-128"/>
          <a:cs typeface="ＭＳ Ｐゴシック" pitchFamily="-60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85">
          <a:solidFill>
            <a:schemeClr val="tx1"/>
          </a:solidFill>
          <a:latin typeface="Arial" pitchFamily="124" charset="0"/>
          <a:ea typeface="ＭＳ Ｐゴシック" pitchFamily="-60" charset="-128"/>
          <a:cs typeface="ＭＳ Ｐゴシック" pitchFamily="-60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85">
          <a:solidFill>
            <a:schemeClr val="tx1"/>
          </a:solidFill>
          <a:latin typeface="Arial" pitchFamily="124" charset="0"/>
          <a:ea typeface="ＭＳ Ｐゴシック" pitchFamily="-60" charset="-128"/>
          <a:cs typeface="ＭＳ Ｐゴシック" pitchFamily="-60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85">
          <a:solidFill>
            <a:schemeClr val="tx1"/>
          </a:solidFill>
          <a:latin typeface="Arial" pitchFamily="124" charset="0"/>
          <a:ea typeface="ＭＳ Ｐゴシック" pitchFamily="-60" charset="-128"/>
          <a:cs typeface="ＭＳ Ｐゴシック" pitchFamily="-60" charset="-128"/>
        </a:defRPr>
      </a:lvl5pPr>
      <a:lvl6pPr marL="422041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85">
          <a:solidFill>
            <a:schemeClr val="tx1"/>
          </a:solidFill>
          <a:latin typeface="Arial" pitchFamily="124" charset="0"/>
        </a:defRPr>
      </a:lvl6pPr>
      <a:lvl7pPr marL="844083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85">
          <a:solidFill>
            <a:schemeClr val="tx1"/>
          </a:solidFill>
          <a:latin typeface="Arial" pitchFamily="124" charset="0"/>
        </a:defRPr>
      </a:lvl7pPr>
      <a:lvl8pPr marL="1266124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85">
          <a:solidFill>
            <a:schemeClr val="tx1"/>
          </a:solidFill>
          <a:latin typeface="Arial" pitchFamily="124" charset="0"/>
        </a:defRPr>
      </a:lvl8pPr>
      <a:lvl9pPr marL="168816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85">
          <a:solidFill>
            <a:schemeClr val="tx1"/>
          </a:solidFill>
          <a:latin typeface="Arial" pitchFamily="124" charset="0"/>
        </a:defRPr>
      </a:lvl9pPr>
    </p:titleStyle>
    <p:bodyStyle>
      <a:lvl1pPr marL="174386" indent="-174386" algn="l" defTabSz="158265" rtl="0" eaLnBrk="1" fontAlgn="base" hangingPunct="1">
        <a:spcBef>
          <a:spcPct val="0"/>
        </a:spcBef>
        <a:spcAft>
          <a:spcPts val="554"/>
        </a:spcAft>
        <a:buClr>
          <a:schemeClr val="accent4"/>
        </a:buClr>
        <a:buChar char="•"/>
        <a:defRPr sz="1846" b="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316531" indent="-158265" algn="l" defTabSz="316531" rtl="0" eaLnBrk="1" fontAlgn="base" hangingPunct="1">
        <a:spcBef>
          <a:spcPct val="0"/>
        </a:spcBef>
        <a:spcAft>
          <a:spcPts val="554"/>
        </a:spcAft>
        <a:buClr>
          <a:schemeClr val="accent5">
            <a:lumMod val="75000"/>
          </a:schemeClr>
        </a:buClr>
        <a:buFont typeface="Arial" pitchFamily="34" charset="0"/>
        <a:buChar char="•"/>
        <a:defRPr sz="1662">
          <a:solidFill>
            <a:schemeClr val="tx1"/>
          </a:solidFill>
          <a:latin typeface="+mn-lt"/>
          <a:ea typeface="ＭＳ Ｐゴシック" pitchFamily="124" charset="-128"/>
        </a:defRPr>
      </a:lvl2pPr>
      <a:lvl3pPr marL="527552" indent="-158265" algn="l" defTabSz="527552" rtl="0" eaLnBrk="1" fontAlgn="base" hangingPunct="1">
        <a:spcBef>
          <a:spcPct val="0"/>
        </a:spcBef>
        <a:spcAft>
          <a:spcPts val="554"/>
        </a:spcAft>
        <a:buClr>
          <a:schemeClr val="accent5">
            <a:lumMod val="75000"/>
          </a:schemeClr>
        </a:buClr>
        <a:buFont typeface="Arial" pitchFamily="34" charset="0"/>
        <a:buChar char="•"/>
        <a:defRPr sz="1477">
          <a:solidFill>
            <a:schemeClr val="tx1"/>
          </a:solidFill>
          <a:latin typeface="+mn-lt"/>
          <a:ea typeface="ＭＳ Ｐゴシック" pitchFamily="124" charset="-128"/>
        </a:defRPr>
      </a:lvl3pPr>
      <a:lvl4pPr marL="1216300" indent="-187574" algn="l" rtl="0" eaLnBrk="1" fontAlgn="base" hangingPunct="1">
        <a:spcBef>
          <a:spcPct val="0"/>
        </a:spcBef>
        <a:spcAft>
          <a:spcPct val="20000"/>
        </a:spcAft>
        <a:buFont typeface="Symbol" pitchFamily="18" charset="2"/>
        <a:buChar char="-"/>
        <a:defRPr sz="1477">
          <a:solidFill>
            <a:schemeClr val="tx1"/>
          </a:solidFill>
          <a:latin typeface="+mn-lt"/>
          <a:ea typeface="ＭＳ Ｐゴシック" pitchFamily="124" charset="-128"/>
        </a:defRPr>
      </a:lvl4pPr>
      <a:lvl5pPr marL="1584121" indent="-168524" algn="l" rtl="0" eaLnBrk="1" fontAlgn="base" hangingPunct="1">
        <a:spcBef>
          <a:spcPct val="0"/>
        </a:spcBef>
        <a:spcAft>
          <a:spcPct val="20000"/>
        </a:spcAft>
        <a:buChar char="•"/>
        <a:defRPr sz="1385">
          <a:solidFill>
            <a:schemeClr val="tx1"/>
          </a:solidFill>
          <a:latin typeface="+mn-lt"/>
          <a:ea typeface="ＭＳ Ｐゴシック" pitchFamily="124" charset="-128"/>
        </a:defRPr>
      </a:lvl5pPr>
      <a:lvl6pPr marL="2006162" indent="-168524" algn="l" rtl="0" eaLnBrk="1" fontAlgn="base" hangingPunct="1">
        <a:spcBef>
          <a:spcPct val="0"/>
        </a:spcBef>
        <a:spcAft>
          <a:spcPct val="20000"/>
        </a:spcAft>
        <a:buChar char="•"/>
        <a:defRPr sz="1385">
          <a:solidFill>
            <a:schemeClr val="tx1"/>
          </a:solidFill>
          <a:latin typeface="+mn-lt"/>
          <a:ea typeface="ＭＳ Ｐゴシック" pitchFamily="124" charset="-128"/>
        </a:defRPr>
      </a:lvl6pPr>
      <a:lvl7pPr marL="2428203" indent="-168524" algn="l" rtl="0" eaLnBrk="1" fontAlgn="base" hangingPunct="1">
        <a:spcBef>
          <a:spcPct val="0"/>
        </a:spcBef>
        <a:spcAft>
          <a:spcPct val="20000"/>
        </a:spcAft>
        <a:buChar char="•"/>
        <a:defRPr sz="1385">
          <a:solidFill>
            <a:schemeClr val="tx1"/>
          </a:solidFill>
          <a:latin typeface="+mn-lt"/>
          <a:ea typeface="ＭＳ Ｐゴシック" pitchFamily="124" charset="-128"/>
        </a:defRPr>
      </a:lvl7pPr>
      <a:lvl8pPr marL="2850245" indent="-168524" algn="l" rtl="0" eaLnBrk="1" fontAlgn="base" hangingPunct="1">
        <a:spcBef>
          <a:spcPct val="0"/>
        </a:spcBef>
        <a:spcAft>
          <a:spcPct val="20000"/>
        </a:spcAft>
        <a:buChar char="•"/>
        <a:defRPr sz="1385">
          <a:solidFill>
            <a:schemeClr val="tx1"/>
          </a:solidFill>
          <a:latin typeface="+mn-lt"/>
          <a:ea typeface="ＭＳ Ｐゴシック" pitchFamily="124" charset="-128"/>
        </a:defRPr>
      </a:lvl8pPr>
      <a:lvl9pPr marL="3272286" indent="-168524" algn="l" rtl="0" eaLnBrk="1" fontAlgn="base" hangingPunct="1">
        <a:spcBef>
          <a:spcPct val="0"/>
        </a:spcBef>
        <a:spcAft>
          <a:spcPct val="20000"/>
        </a:spcAft>
        <a:buChar char="•"/>
        <a:defRPr sz="1385">
          <a:solidFill>
            <a:schemeClr val="tx1"/>
          </a:solidFill>
          <a:latin typeface="+mn-lt"/>
          <a:ea typeface="ＭＳ Ｐゴシック" pitchFamily="124" charset="-128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153" userDrawn="1">
          <p15:clr>
            <a:srgbClr val="F26B43"/>
          </p15:clr>
        </p15:guide>
        <p15:guide id="3" pos="1453" userDrawn="1">
          <p15:clr>
            <a:srgbClr val="F26B43"/>
          </p15:clr>
        </p15:guide>
        <p15:guide id="4" pos="1663" userDrawn="1">
          <p15:clr>
            <a:srgbClr val="F26B43"/>
          </p15:clr>
        </p15:guide>
        <p15:guide id="5" pos="4104" userDrawn="1">
          <p15:clr>
            <a:srgbClr val="F26B43"/>
          </p15:clr>
        </p15:guide>
        <p15:guide id="6" pos="4320" userDrawn="1">
          <p15:clr>
            <a:srgbClr val="F26B43"/>
          </p15:clr>
        </p15:guide>
        <p15:guide id="7" pos="5615" userDrawn="1">
          <p15:clr>
            <a:srgbClr val="F26B43"/>
          </p15:clr>
        </p15:guide>
        <p15:guide id="8" orient="horz" pos="336" userDrawn="1">
          <p15:clr>
            <a:srgbClr val="F26B43"/>
          </p15:clr>
        </p15:guide>
        <p15:guide id="9" orient="horz" pos="671" userDrawn="1">
          <p15:clr>
            <a:srgbClr val="F26B43"/>
          </p15:clr>
        </p15:guide>
        <p15:guide id="10" orient="horz" pos="233" userDrawn="1">
          <p15:clr>
            <a:srgbClr val="F26B43"/>
          </p15:clr>
        </p15:guide>
        <p15:guide id="11" orient="horz" pos="3967" userDrawn="1">
          <p15:clr>
            <a:srgbClr val="F26B43"/>
          </p15:clr>
        </p15:guide>
        <p15:guide id="12" orient="horz" pos="3716" userDrawn="1">
          <p15:clr>
            <a:srgbClr val="F26B43"/>
          </p15:clr>
        </p15:guide>
        <p15:guide id="13" orient="horz" pos="15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0.jpe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680E12-3BC1-4BA5-87B0-A3A5D95A7635}"/>
              </a:ext>
            </a:extLst>
          </p:cNvPr>
          <p:cNvSpPr txBox="1"/>
          <p:nvPr/>
        </p:nvSpPr>
        <p:spPr>
          <a:xfrm>
            <a:off x="2915816" y="4005064"/>
            <a:ext cx="4968552" cy="546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85286" latinLnBrk="1">
              <a:defRPr/>
            </a:pPr>
            <a:r>
              <a:rPr lang="en-US" altLang="ko-KR" sz="2954" spc="-13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CSV </a:t>
            </a:r>
            <a:r>
              <a:rPr lang="ko-KR" altLang="en-US" sz="2954" spc="-13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소개 및 구현 성공 사례</a:t>
            </a:r>
            <a:endParaRPr lang="ko-KR" altLang="en-US" sz="2954" spc="-138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79512" y="6535478"/>
            <a:ext cx="1263487" cy="2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2204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38" i="1" dirty="0">
                <a:solidFill>
                  <a:srgbClr val="FFFFFF"/>
                </a:solidFill>
                <a:latin typeface="Arial Unicode MS" pitchFamily="34" charset="-128"/>
                <a:ea typeface="ＭＳ Ｐゴシック" pitchFamily="32" charset="-128"/>
              </a:rPr>
              <a:t>Proprietary &amp; Confidential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CSV </a:t>
            </a:r>
            <a:r>
              <a:rPr lang="en-US" altLang="ko-KR" dirty="0"/>
              <a:t>Activities</a:t>
            </a:r>
            <a:endParaRPr lang="ko-KR" altLang="en-US" dirty="0"/>
          </a:p>
        </p:txBody>
      </p:sp>
      <p:grpSp>
        <p:nvGrpSpPr>
          <p:cNvPr id="32" name="그룹 31"/>
          <p:cNvGrpSpPr/>
          <p:nvPr/>
        </p:nvGrpSpPr>
        <p:grpSpPr>
          <a:xfrm>
            <a:off x="-36512" y="1067914"/>
            <a:ext cx="2233398" cy="1713014"/>
            <a:chOff x="-34546" y="1181351"/>
            <a:chExt cx="2436890" cy="1869090"/>
          </a:xfrm>
        </p:grpSpPr>
        <p:grpSp>
          <p:nvGrpSpPr>
            <p:cNvPr id="28" name="그룹 27"/>
            <p:cNvGrpSpPr/>
            <p:nvPr/>
          </p:nvGrpSpPr>
          <p:grpSpPr>
            <a:xfrm rot="610750">
              <a:off x="-34546" y="1181351"/>
              <a:ext cx="2436890" cy="1869090"/>
              <a:chOff x="468367" y="1410003"/>
              <a:chExt cx="2436890" cy="1869090"/>
            </a:xfrm>
          </p:grpSpPr>
          <p:sp>
            <p:nvSpPr>
              <p:cNvPr id="3" name="타원 2"/>
              <p:cNvSpPr/>
              <p:nvPr/>
            </p:nvSpPr>
            <p:spPr bwMode="auto">
              <a:xfrm rot="20201927">
                <a:off x="702387" y="1637501"/>
                <a:ext cx="2202870" cy="1641592"/>
              </a:xfrm>
              <a:prstGeom prst="ellipse">
                <a:avLst/>
              </a:prstGeom>
              <a:noFill/>
              <a:ln w="444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en-US" sz="1800" dirty="0" smtClean="0">
                  <a:latin typeface="Arial" pitchFamily="124" charset="0"/>
                </a:endParaRPr>
              </a:p>
            </p:txBody>
          </p:sp>
          <p:sp>
            <p:nvSpPr>
              <p:cNvPr id="4" name="타원 3"/>
              <p:cNvSpPr/>
              <p:nvPr/>
            </p:nvSpPr>
            <p:spPr bwMode="auto">
              <a:xfrm rot="19697192">
                <a:off x="468367" y="1410003"/>
                <a:ext cx="2263492" cy="1616781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en-US" sz="1800" dirty="0" smtClean="0">
                  <a:latin typeface="Arial" pitchFamily="12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94005" y="2116909"/>
              <a:ext cx="1415337" cy="4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latin typeface="+mj-lt"/>
                </a:rPr>
                <a:t>Reporting</a:t>
              </a:r>
              <a:endParaRPr lang="ko-KR" altLang="en-US" sz="2000" dirty="0">
                <a:latin typeface="+mj-lt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483768" y="1508088"/>
            <a:ext cx="6514628" cy="480752"/>
            <a:chOff x="2483768" y="1508088"/>
            <a:chExt cx="6514628" cy="480752"/>
          </a:xfrm>
        </p:grpSpPr>
        <p:sp>
          <p:nvSpPr>
            <p:cNvPr id="35" name="직사각형 34"/>
            <p:cNvSpPr/>
            <p:nvPr/>
          </p:nvSpPr>
          <p:spPr bwMode="auto">
            <a:xfrm>
              <a:off x="2843904" y="1508088"/>
              <a:ext cx="1453196" cy="3838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dirty="0" smtClean="0">
                  <a:ln>
                    <a:solidFill>
                      <a:schemeClr val="tx1"/>
                    </a:solidFill>
                  </a:ln>
                  <a:latin typeface="Arial" pitchFamily="124" charset="0"/>
                </a:rPr>
                <a:t>Planning</a:t>
              </a:r>
              <a:endParaRPr lang="ko-KR" altLang="en-US" sz="1000" dirty="0" smtClean="0">
                <a:ln>
                  <a:solidFill>
                    <a:schemeClr val="tx1"/>
                  </a:solidFill>
                </a:ln>
                <a:latin typeface="Arial" pitchFamily="124" charset="0"/>
              </a:endParaRPr>
            </a:p>
          </p:txBody>
        </p:sp>
        <p:sp>
          <p:nvSpPr>
            <p:cNvPr id="34" name="직사각형 33"/>
            <p:cNvSpPr/>
            <p:nvPr/>
          </p:nvSpPr>
          <p:spPr bwMode="auto">
            <a:xfrm>
              <a:off x="4375698" y="1508088"/>
              <a:ext cx="1963794" cy="3838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dirty="0" smtClean="0">
                  <a:ln>
                    <a:solidFill>
                      <a:schemeClr val="tx1"/>
                    </a:solidFill>
                  </a:ln>
                  <a:latin typeface="Arial" pitchFamily="124" charset="0"/>
                </a:rPr>
                <a:t>Specification</a:t>
              </a:r>
              <a:endParaRPr lang="ko-KR" altLang="en-US" sz="1000" dirty="0" smtClean="0">
                <a:ln>
                  <a:solidFill>
                    <a:schemeClr val="tx1"/>
                  </a:solidFill>
                </a:ln>
                <a:latin typeface="Arial" pitchFamily="124" charset="0"/>
              </a:endParaRPr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6418090" y="1508088"/>
              <a:ext cx="1453196" cy="3838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dirty="0" smtClean="0">
                  <a:ln>
                    <a:solidFill>
                      <a:schemeClr val="tx1"/>
                    </a:solidFill>
                  </a:ln>
                  <a:latin typeface="Arial" pitchFamily="124" charset="0"/>
                </a:rPr>
                <a:t>Verification</a:t>
              </a:r>
              <a:endParaRPr lang="ko-KR" altLang="en-US" sz="1000" dirty="0" smtClean="0">
                <a:ln>
                  <a:solidFill>
                    <a:schemeClr val="tx1"/>
                  </a:solidFill>
                </a:ln>
                <a:latin typeface="Arial" pitchFamily="124" charset="0"/>
              </a:endParaRPr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7949884" y="1508088"/>
              <a:ext cx="942596" cy="3838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dirty="0" smtClean="0">
                  <a:ln>
                    <a:solidFill>
                      <a:schemeClr val="tx1"/>
                    </a:solidFill>
                  </a:ln>
                  <a:latin typeface="Arial" pitchFamily="124" charset="0"/>
                </a:rPr>
                <a:t>Reporting</a:t>
              </a:r>
              <a:endParaRPr lang="ko-KR" altLang="en-US" sz="1000" dirty="0" smtClean="0">
                <a:ln>
                  <a:solidFill>
                    <a:schemeClr val="tx1"/>
                  </a:solidFill>
                </a:ln>
                <a:latin typeface="Arial" pitchFamily="124" charset="0"/>
              </a:endParaRPr>
            </a:p>
          </p:txBody>
        </p:sp>
        <p:sp>
          <p:nvSpPr>
            <p:cNvPr id="5" name="직사각형 4"/>
            <p:cNvSpPr/>
            <p:nvPr/>
          </p:nvSpPr>
          <p:spPr bwMode="auto">
            <a:xfrm>
              <a:off x="2483768" y="1699989"/>
              <a:ext cx="6514628" cy="20623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en-US" sz="1800" dirty="0" smtClean="0">
                <a:latin typeface="Arial" pitchFamily="124" charset="0"/>
              </a:endParaRPr>
            </a:p>
          </p:txBody>
        </p:sp>
        <p:sp>
          <p:nvSpPr>
            <p:cNvPr id="103" name="직사각형 102"/>
            <p:cNvSpPr>
              <a:spLocks/>
            </p:cNvSpPr>
            <p:nvPr/>
          </p:nvSpPr>
          <p:spPr>
            <a:xfrm>
              <a:off x="4375698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URS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4" name="직사각형 103"/>
            <p:cNvSpPr>
              <a:spLocks/>
            </p:cNvSpPr>
            <p:nvPr/>
          </p:nvSpPr>
          <p:spPr>
            <a:xfrm>
              <a:off x="5396894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DQ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5" name="직사각형 104"/>
            <p:cNvSpPr>
              <a:spLocks/>
            </p:cNvSpPr>
            <p:nvPr/>
          </p:nvSpPr>
          <p:spPr>
            <a:xfrm>
              <a:off x="6418090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IQ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6" name="직사각형 105"/>
            <p:cNvSpPr>
              <a:spLocks/>
            </p:cNvSpPr>
            <p:nvPr/>
          </p:nvSpPr>
          <p:spPr>
            <a:xfrm>
              <a:off x="6928688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OQ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7" name="직사각형 106"/>
            <p:cNvSpPr>
              <a:spLocks/>
            </p:cNvSpPr>
            <p:nvPr/>
          </p:nvSpPr>
          <p:spPr>
            <a:xfrm>
              <a:off x="4886296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F&amp;DS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8" name="직사각형 107"/>
            <p:cNvSpPr>
              <a:spLocks/>
            </p:cNvSpPr>
            <p:nvPr/>
          </p:nvSpPr>
          <p:spPr>
            <a:xfrm>
              <a:off x="2843904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VP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9" name="직사각형 108"/>
            <p:cNvSpPr>
              <a:spLocks/>
            </p:cNvSpPr>
            <p:nvPr/>
          </p:nvSpPr>
          <p:spPr>
            <a:xfrm>
              <a:off x="3354502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VA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10" name="직사각형 109"/>
            <p:cNvSpPr>
              <a:spLocks/>
            </p:cNvSpPr>
            <p:nvPr/>
          </p:nvSpPr>
          <p:spPr>
            <a:xfrm>
              <a:off x="7439286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PQ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11" name="직사각형 110"/>
            <p:cNvSpPr>
              <a:spLocks/>
            </p:cNvSpPr>
            <p:nvPr/>
          </p:nvSpPr>
          <p:spPr>
            <a:xfrm>
              <a:off x="8460480" y="1765640"/>
              <a:ext cx="432000" cy="22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VSR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12" name="직사각형 111"/>
            <p:cNvSpPr>
              <a:spLocks/>
            </p:cNvSpPr>
            <p:nvPr/>
          </p:nvSpPr>
          <p:spPr>
            <a:xfrm>
              <a:off x="3865100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IRA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13" name="직사각형 112"/>
            <p:cNvSpPr>
              <a:spLocks/>
            </p:cNvSpPr>
            <p:nvPr/>
          </p:nvSpPr>
          <p:spPr>
            <a:xfrm>
              <a:off x="7949884" y="1765640"/>
              <a:ext cx="432000" cy="22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RTM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14" name="직사각형 113"/>
            <p:cNvSpPr>
              <a:spLocks/>
            </p:cNvSpPr>
            <p:nvPr/>
          </p:nvSpPr>
          <p:spPr>
            <a:xfrm>
              <a:off x="5907492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FRA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 bwMode="auto">
          <a:xfrm>
            <a:off x="179512" y="729040"/>
            <a:ext cx="946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buSzPct val="70000"/>
              <a:defRPr/>
            </a:pPr>
            <a:r>
              <a:rPr lang="en-US" altLang="ko-KR" sz="1600" b="1" kern="0" dirty="0">
                <a:cs typeface="Arial" pitchFamily="34" charset="0"/>
              </a:rPr>
              <a:t>GAMP Category &amp; CSV Strategy</a:t>
            </a:r>
            <a:r>
              <a:rPr lang="ko-KR" altLang="en-US" sz="1600" b="1" kern="0" dirty="0">
                <a:cs typeface="Arial" pitchFamily="34" charset="0"/>
              </a:rPr>
              <a:t>에 따른 활동 및 산출물 제공</a:t>
            </a:r>
            <a:endParaRPr lang="en-US" altLang="ko-KR" sz="1600" b="1" kern="0" dirty="0">
              <a:cs typeface="Arial" pitchFamily="34" charset="0"/>
            </a:endParaRPr>
          </a:p>
        </p:txBody>
      </p:sp>
      <p:sp>
        <p:nvSpPr>
          <p:cNvPr id="33" name="직사각형 32"/>
          <p:cNvSpPr/>
          <p:nvPr/>
        </p:nvSpPr>
        <p:spPr bwMode="auto">
          <a:xfrm>
            <a:off x="1240582" y="3041118"/>
            <a:ext cx="7651898" cy="20440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1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altLang="ko-KR" sz="1600" dirty="0">
                <a:cs typeface="Arial" pitchFamily="34" charset="0"/>
              </a:rPr>
              <a:t>Requirement Traceability </a:t>
            </a:r>
            <a:r>
              <a:rPr lang="en-US" altLang="ko-KR" sz="1600" dirty="0" smtClean="0">
                <a:cs typeface="Arial" pitchFamily="34" charset="0"/>
              </a:rPr>
              <a:t>Matrix </a:t>
            </a:r>
            <a:r>
              <a:rPr lang="en-US" altLang="ko-KR" sz="1600" dirty="0" smtClean="0">
                <a:latin typeface="+mj-lt"/>
                <a:ea typeface="+mj-ea"/>
                <a:cs typeface="Arial" pitchFamily="34" charset="0"/>
              </a:rPr>
              <a:t>(RTM)</a:t>
            </a:r>
          </a:p>
          <a:p>
            <a:pPr lvl="1" indent="-952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latin typeface="+mj-ea"/>
                <a:cs typeface="Arial" pitchFamily="34" charset="0"/>
              </a:rPr>
              <a:t>- </a:t>
            </a:r>
            <a:r>
              <a:rPr lang="ko-KR" altLang="en-US" sz="1400" spc="-20" dirty="0">
                <a:cs typeface="Arial" charset="0"/>
              </a:rPr>
              <a:t>사용자 요구사항이 설계 문서</a:t>
            </a:r>
            <a:r>
              <a:rPr lang="en-US" altLang="ko-KR" sz="1400" spc="-20" dirty="0">
                <a:cs typeface="Arial" charset="0"/>
              </a:rPr>
              <a:t>, </a:t>
            </a:r>
            <a:r>
              <a:rPr lang="ko-KR" altLang="en-US" sz="1400" spc="-20" dirty="0" smtClean="0">
                <a:cs typeface="Arial" charset="0"/>
              </a:rPr>
              <a:t>위험 평가 </a:t>
            </a:r>
            <a:r>
              <a:rPr lang="ko-KR" altLang="en-US" sz="1400" spc="-20" dirty="0">
                <a:cs typeface="Arial" charset="0"/>
              </a:rPr>
              <a:t>및</a:t>
            </a:r>
            <a:r>
              <a:rPr lang="en-US" altLang="ko-KR" sz="1400" spc="-20" dirty="0">
                <a:cs typeface="Arial" charset="0"/>
              </a:rPr>
              <a:t> </a:t>
            </a:r>
            <a:r>
              <a:rPr lang="ko-KR" altLang="en-US" sz="1400" spc="-20" dirty="0">
                <a:cs typeface="Arial" charset="0"/>
              </a:rPr>
              <a:t>테스트 과정을 통해 </a:t>
            </a:r>
            <a:r>
              <a:rPr lang="ko-KR" altLang="en-US" sz="1400" spc="-20" dirty="0" smtClean="0">
                <a:cs typeface="Arial" charset="0"/>
              </a:rPr>
              <a:t>검증되었음을 </a:t>
            </a:r>
            <a:r>
              <a:rPr lang="ko-KR" altLang="en-US" sz="1400" spc="-20" dirty="0">
                <a:cs typeface="Arial" charset="0"/>
              </a:rPr>
              <a:t>확인할 수 </a:t>
            </a:r>
            <a:r>
              <a:rPr lang="ko-KR" altLang="en-US" sz="1400" spc="-20" dirty="0" smtClean="0">
                <a:cs typeface="Arial" charset="0"/>
              </a:rPr>
              <a:t>있는 추적 </a:t>
            </a:r>
            <a:r>
              <a:rPr lang="ko-KR" altLang="en-US" sz="1400" spc="-20" dirty="0">
                <a:cs typeface="Arial" charset="0"/>
              </a:rPr>
              <a:t>매트릭스</a:t>
            </a:r>
            <a:endParaRPr lang="en-US" altLang="ko-KR" sz="1400" dirty="0" smtClean="0"/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cs typeface="Arial" pitchFamily="34" charset="0"/>
              </a:rPr>
              <a:t> </a:t>
            </a:r>
            <a:r>
              <a:rPr lang="en-US" altLang="ko-KR" sz="1600" dirty="0">
                <a:cs typeface="Arial" pitchFamily="34" charset="0"/>
              </a:rPr>
              <a:t>Validation Summary </a:t>
            </a:r>
            <a:r>
              <a:rPr lang="en-US" altLang="ko-KR" sz="1600" dirty="0" smtClean="0">
                <a:cs typeface="Arial" pitchFamily="34" charset="0"/>
              </a:rPr>
              <a:t>Report (VSR)</a:t>
            </a:r>
            <a:endParaRPr lang="en-US" altLang="ko-KR" sz="1600" dirty="0">
              <a:cs typeface="Arial" pitchFamily="34" charset="0"/>
            </a:endParaRPr>
          </a:p>
          <a:p>
            <a:pPr marL="542925" lvl="1" indent="-1809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 smtClean="0">
                <a:latin typeface="+mj-ea"/>
                <a:cs typeface="Arial" pitchFamily="34" charset="0"/>
              </a:rPr>
              <a:t>- </a:t>
            </a:r>
            <a:r>
              <a:rPr lang="ko-KR" altLang="en-US" sz="1400" dirty="0">
                <a:cs typeface="Arial" pitchFamily="34" charset="0"/>
              </a:rPr>
              <a:t>밸리데이션의 활동에 대해 활동 내역</a:t>
            </a:r>
            <a:r>
              <a:rPr lang="en-US" altLang="ko-KR" sz="1400" dirty="0">
                <a:cs typeface="Arial" pitchFamily="34" charset="0"/>
              </a:rPr>
              <a:t>, </a:t>
            </a:r>
            <a:r>
              <a:rPr lang="ko-KR" altLang="en-US" sz="1400" dirty="0">
                <a:cs typeface="Arial" pitchFamily="34" charset="0"/>
              </a:rPr>
              <a:t>활동 결과</a:t>
            </a:r>
            <a:r>
              <a:rPr lang="en-US" altLang="ko-KR" sz="1400" dirty="0">
                <a:cs typeface="Arial" pitchFamily="34" charset="0"/>
              </a:rPr>
              <a:t>, </a:t>
            </a:r>
            <a:r>
              <a:rPr lang="ko-KR" altLang="en-US" sz="1400" dirty="0">
                <a:cs typeface="Arial" pitchFamily="34" charset="0"/>
              </a:rPr>
              <a:t>활동 결과에 따른 산출물</a:t>
            </a:r>
            <a:r>
              <a:rPr lang="en-US" altLang="ko-KR" sz="1400" dirty="0">
                <a:cs typeface="Arial" pitchFamily="34" charset="0"/>
              </a:rPr>
              <a:t>, </a:t>
            </a:r>
            <a:r>
              <a:rPr lang="ko-KR" altLang="en-US" sz="1400" dirty="0">
                <a:cs typeface="Arial" pitchFamily="34" charset="0"/>
              </a:rPr>
              <a:t>일탈 발생 내역 </a:t>
            </a:r>
            <a:r>
              <a:rPr lang="ko-KR" altLang="en-US" sz="1400" dirty="0" smtClean="0">
                <a:cs typeface="Arial" pitchFamily="34" charset="0"/>
              </a:rPr>
              <a:t>및 </a:t>
            </a:r>
            <a:r>
              <a:rPr lang="ko-KR" altLang="en-US" sz="1400" dirty="0">
                <a:cs typeface="Arial" pitchFamily="34" charset="0"/>
              </a:rPr>
              <a:t>조치결과에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ko-KR" altLang="en-US" sz="1400" dirty="0">
                <a:cs typeface="Arial" pitchFamily="34" charset="0"/>
              </a:rPr>
              <a:t>대한 종합적인 의견을 정리하는 기록물</a:t>
            </a:r>
            <a:endParaRPr lang="en-US" altLang="ko-KR" sz="1400" dirty="0" smtClean="0">
              <a:latin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52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 bwMode="gray">
          <a:xfrm>
            <a:off x="-12966" y="548680"/>
            <a:ext cx="9180000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16" rIns="45720" bIns="45716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15">
                <a:solidFill>
                  <a:schemeClr val="bg1"/>
                </a:solidFill>
                <a:latin typeface="+mj-lt"/>
                <a:ea typeface="ＭＳ Ｐゴシック" pitchFamily="-60" charset="-128"/>
                <a:cs typeface="ＭＳ Ｐゴシック" pitchFamily="-60" charset="-128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5pPr>
            <a:lvl6pPr marL="42204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</a:defRPr>
            </a:lvl6pPr>
            <a:lvl7pPr marL="84408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</a:defRPr>
            </a:lvl7pPr>
            <a:lvl8pPr marL="12661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</a:defRPr>
            </a:lvl8pPr>
            <a:lvl9pPr marL="168816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</a:defRPr>
            </a:lvl9pPr>
          </a:lstStyle>
          <a:p>
            <a:r>
              <a:rPr lang="en-US" sz="45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     II</a:t>
            </a:r>
            <a:r>
              <a:rPr lang="en-US" sz="4500" kern="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CSV </a:t>
            </a:r>
            <a:r>
              <a:rPr lang="ko-KR" altLang="en-US" sz="4500" kern="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구현 사례</a:t>
            </a:r>
            <a:endParaRPr lang="en-US" altLang="ko-KR" sz="4500" kern="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sz="4500" kern="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[LIMS</a:t>
            </a:r>
            <a:r>
              <a:rPr lang="ko-KR" altLang="en-US" sz="4500" kern="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ㅣ</a:t>
            </a:r>
            <a:r>
              <a:rPr lang="en-US" sz="4500" kern="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CDS]</a:t>
            </a:r>
            <a:endParaRPr lang="en-US" sz="4500" kern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2204864"/>
            <a:ext cx="3431067" cy="386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30238" indent="-360363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700" dirty="0" smtClean="0">
                <a:latin typeface="+mj-lt"/>
                <a:ea typeface="+mj-ea"/>
              </a:rPr>
              <a:t>LIMS</a:t>
            </a:r>
            <a:r>
              <a:rPr lang="ko-KR" altLang="en-US" sz="1700" dirty="0" smtClean="0">
                <a:latin typeface="+mj-lt"/>
                <a:ea typeface="+mj-ea"/>
              </a:rPr>
              <a:t>ㅣ</a:t>
            </a:r>
            <a:r>
              <a:rPr lang="en-US" altLang="ko-KR" sz="1700" dirty="0" smtClean="0">
                <a:latin typeface="+mj-lt"/>
                <a:ea typeface="+mj-ea"/>
              </a:rPr>
              <a:t>CDS </a:t>
            </a:r>
            <a:r>
              <a:rPr lang="en-US" altLang="ko-KR" sz="1600" dirty="0" smtClean="0"/>
              <a:t>Background</a:t>
            </a:r>
            <a:endParaRPr lang="en-US" altLang="ko-KR" sz="1700" dirty="0" smtClean="0">
              <a:latin typeface="+mj-lt"/>
              <a:ea typeface="+mj-ea"/>
            </a:endParaRPr>
          </a:p>
          <a:p>
            <a:pPr marL="630238" indent="-360363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700" dirty="0" smtClean="0">
                <a:latin typeface="+mj-lt"/>
                <a:ea typeface="+mj-ea"/>
              </a:rPr>
              <a:t>LIMS</a:t>
            </a:r>
            <a:r>
              <a:rPr lang="ko-KR" altLang="en-US" sz="1700" dirty="0">
                <a:latin typeface="+mj-lt"/>
                <a:ea typeface="+mj-ea"/>
              </a:rPr>
              <a:t>ㅣ</a:t>
            </a:r>
            <a:r>
              <a:rPr lang="en-US" altLang="ko-KR" sz="1700" dirty="0">
                <a:latin typeface="+mj-lt"/>
                <a:ea typeface="+mj-ea"/>
              </a:rPr>
              <a:t>CDS </a:t>
            </a:r>
            <a:r>
              <a:rPr lang="en-US" altLang="ko-KR" sz="1700" dirty="0" smtClean="0">
                <a:latin typeface="+mj-lt"/>
                <a:ea typeface="+mj-ea"/>
              </a:rPr>
              <a:t>Configuration </a:t>
            </a:r>
          </a:p>
          <a:p>
            <a:pPr marL="630238" indent="-360363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700" dirty="0" smtClean="0">
                <a:latin typeface="+mj-lt"/>
                <a:ea typeface="+mj-ea"/>
              </a:rPr>
              <a:t>System Module</a:t>
            </a:r>
          </a:p>
          <a:p>
            <a:pPr marL="630238" indent="-360363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700" dirty="0" smtClean="0">
                <a:latin typeface="+mj-lt"/>
                <a:ea typeface="+mj-ea"/>
              </a:rPr>
              <a:t>CSV </a:t>
            </a:r>
            <a:r>
              <a:rPr lang="en-US" altLang="ko-KR" sz="1700" dirty="0">
                <a:latin typeface="+mj-lt"/>
                <a:ea typeface="+mj-ea"/>
              </a:rPr>
              <a:t>Strategy</a:t>
            </a:r>
          </a:p>
          <a:p>
            <a:pPr marL="630238" indent="-360363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700" dirty="0">
                <a:latin typeface="+mj-lt"/>
                <a:ea typeface="+mj-ea"/>
              </a:rPr>
              <a:t>CSV </a:t>
            </a:r>
            <a:r>
              <a:rPr lang="en-US" altLang="ko-KR" sz="1700" dirty="0" smtClean="0">
                <a:latin typeface="+mj-lt"/>
                <a:ea typeface="+mj-ea"/>
              </a:rPr>
              <a:t>Documents</a:t>
            </a:r>
            <a:endParaRPr lang="en-US" altLang="ko-KR" sz="1700" dirty="0">
              <a:latin typeface="+mj-lt"/>
              <a:ea typeface="+mj-ea"/>
            </a:endParaRPr>
          </a:p>
          <a:p>
            <a:pPr marL="630238" indent="-360363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700" dirty="0" smtClean="0">
                <a:latin typeface="+mj-lt"/>
                <a:ea typeface="+mj-ea"/>
              </a:rPr>
              <a:t>Risk </a:t>
            </a:r>
            <a:r>
              <a:rPr lang="en-US" altLang="ko-KR" sz="1700" dirty="0">
                <a:latin typeface="+mj-lt"/>
                <a:ea typeface="+mj-ea"/>
              </a:rPr>
              <a:t>Assessment</a:t>
            </a:r>
          </a:p>
          <a:p>
            <a:pPr marL="630238" indent="-360363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700" dirty="0" smtClean="0">
                <a:latin typeface="+mj-lt"/>
                <a:ea typeface="+mj-ea"/>
              </a:rPr>
              <a:t>Security </a:t>
            </a:r>
            <a:r>
              <a:rPr lang="en-US" altLang="ko-KR" sz="1700" dirty="0">
                <a:latin typeface="+mj-lt"/>
                <a:ea typeface="+mj-ea"/>
              </a:rPr>
              <a:t>Verification</a:t>
            </a:r>
          </a:p>
          <a:p>
            <a:pPr marL="630238" indent="-360363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700" dirty="0">
                <a:latin typeface="+mj-lt"/>
                <a:ea typeface="+mj-ea"/>
              </a:rPr>
              <a:t>Data Flow &amp; Verification</a:t>
            </a:r>
          </a:p>
          <a:p>
            <a:pPr marL="630238" indent="-360363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700" dirty="0" smtClean="0">
                <a:latin typeface="+mj-lt"/>
                <a:ea typeface="+mj-ea"/>
              </a:rPr>
              <a:t>IQ / OQ / PQ</a:t>
            </a:r>
            <a:endParaRPr lang="en-US" altLang="ko-KR" sz="1700" dirty="0">
              <a:latin typeface="+mj-lt"/>
              <a:ea typeface="+mj-ea"/>
            </a:endParaRPr>
          </a:p>
          <a:p>
            <a:pPr marL="630238" indent="-360363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700" dirty="0" smtClean="0">
                <a:latin typeface="+mj-lt"/>
                <a:ea typeface="+mj-ea"/>
              </a:rPr>
              <a:t>CSV Maintenance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 bwMode="gray">
          <a:xfrm>
            <a:off x="3924440" y="1305336"/>
            <a:ext cx="359528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16" rIns="45720" bIns="45716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15">
                <a:solidFill>
                  <a:schemeClr val="bg1"/>
                </a:solidFill>
                <a:latin typeface="+mj-lt"/>
                <a:ea typeface="ＭＳ Ｐゴシック" pitchFamily="-60" charset="-128"/>
                <a:cs typeface="ＭＳ Ｐゴシック" pitchFamily="-60" charset="-128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5pPr>
            <a:lvl6pPr marL="42204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</a:defRPr>
            </a:lvl6pPr>
            <a:lvl7pPr marL="84408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</a:defRPr>
            </a:lvl7pPr>
            <a:lvl8pPr marL="12661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</a:defRPr>
            </a:lvl8pPr>
            <a:lvl9pPr marL="168816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</a:defRPr>
            </a:lvl9pPr>
          </a:lstStyle>
          <a:p>
            <a:endParaRPr lang="en-US" sz="4500" kern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8636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185">
            <a:extLst>
              <a:ext uri="{FF2B5EF4-FFF2-40B4-BE49-F238E27FC236}">
                <a16:creationId xmlns="" xmlns:a16="http://schemas.microsoft.com/office/drawing/2014/main" id="{B623224B-146E-4F23-8EC3-E8CF5FF5F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20" y="1170981"/>
            <a:ext cx="6644192" cy="2324788"/>
          </a:xfrm>
          <a:prstGeom prst="ellipse">
            <a:avLst/>
          </a:prstGeom>
          <a:gradFill flip="none" rotWithShape="1">
            <a:gsLst>
              <a:gs pos="47000">
                <a:schemeClr val="accent1">
                  <a:lumMod val="60000"/>
                  <a:lumOff val="40000"/>
                </a:schemeClr>
              </a:gs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825866">
              <a:defRPr/>
            </a:pPr>
            <a:endParaRPr lang="ko-KR" altLang="en-US" sz="1393">
              <a:latin typeface="+mj-lt"/>
              <a:ea typeface="+mj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72C643CE-66AC-4D6A-924E-308561C641CE}"/>
              </a:ext>
            </a:extLst>
          </p:cNvPr>
          <p:cNvSpPr/>
          <p:nvPr/>
        </p:nvSpPr>
        <p:spPr bwMode="auto">
          <a:xfrm>
            <a:off x="971600" y="2331830"/>
            <a:ext cx="7200800" cy="13852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defTabSz="825866">
              <a:defRPr/>
            </a:pPr>
            <a:endParaRPr lang="ko-KR" altLang="en-US" sz="1393">
              <a:latin typeface="+mj-lt"/>
              <a:ea typeface="+mj-ea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="" xmlns:a16="http://schemas.microsoft.com/office/drawing/2014/main" id="{DC2BA62C-ED91-4E36-9DD7-44F68BE15F94}"/>
              </a:ext>
            </a:extLst>
          </p:cNvPr>
          <p:cNvSpPr/>
          <p:nvPr/>
        </p:nvSpPr>
        <p:spPr bwMode="auto">
          <a:xfrm>
            <a:off x="2941623" y="2492278"/>
            <a:ext cx="922424" cy="885576"/>
          </a:xfrm>
          <a:prstGeom prst="ellipse">
            <a:avLst/>
          </a:prstGeom>
          <a:solidFill>
            <a:schemeClr val="accent3">
              <a:lumMod val="75000"/>
              <a:alpha val="75000"/>
            </a:schemeClr>
          </a:solidFill>
          <a:ln w="317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defTabSz="825866">
              <a:defRPr/>
            </a:pPr>
            <a:endParaRPr lang="ko-KR" altLang="en-US" sz="1000" b="1">
              <a:solidFill>
                <a:schemeClr val="bg1">
                  <a:lumMod val="9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="" xmlns:a16="http://schemas.microsoft.com/office/drawing/2014/main" id="{2B763159-01E6-470A-9D2C-34220547CF1C}"/>
              </a:ext>
            </a:extLst>
          </p:cNvPr>
          <p:cNvSpPr/>
          <p:nvPr/>
        </p:nvSpPr>
        <p:spPr bwMode="auto">
          <a:xfrm>
            <a:off x="3965993" y="2355940"/>
            <a:ext cx="919968" cy="884348"/>
          </a:xfrm>
          <a:prstGeom prst="ellipse">
            <a:avLst/>
          </a:prstGeom>
          <a:solidFill>
            <a:schemeClr val="accent3">
              <a:lumMod val="75000"/>
              <a:alpha val="75000"/>
            </a:schemeClr>
          </a:solidFill>
          <a:ln w="317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defTabSz="825866">
              <a:defRPr/>
            </a:pPr>
            <a:endParaRPr lang="ko-KR" altLang="en-US" sz="2167" b="1">
              <a:solidFill>
                <a:schemeClr val="bg1">
                  <a:lumMod val="9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="" xmlns:a16="http://schemas.microsoft.com/office/drawing/2014/main" id="{D3DD7831-8E2D-4B53-A3C4-961AFB1DD678}"/>
              </a:ext>
            </a:extLst>
          </p:cNvPr>
          <p:cNvSpPr/>
          <p:nvPr/>
        </p:nvSpPr>
        <p:spPr bwMode="auto">
          <a:xfrm>
            <a:off x="5000190" y="2492278"/>
            <a:ext cx="922424" cy="885576"/>
          </a:xfrm>
          <a:prstGeom prst="ellipse">
            <a:avLst/>
          </a:prstGeom>
          <a:solidFill>
            <a:schemeClr val="accent3">
              <a:lumMod val="75000"/>
              <a:alpha val="75000"/>
            </a:schemeClr>
          </a:solidFill>
          <a:ln w="317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defTabSz="825866">
              <a:defRPr/>
            </a:pPr>
            <a:endParaRPr lang="ko-KR" altLang="en-US" sz="1000" b="1">
              <a:solidFill>
                <a:schemeClr val="bg1">
                  <a:lumMod val="9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098085B7-C7AE-45D1-ACD1-2772D78EF91B}"/>
              </a:ext>
            </a:extLst>
          </p:cNvPr>
          <p:cNvSpPr/>
          <p:nvPr/>
        </p:nvSpPr>
        <p:spPr bwMode="auto">
          <a:xfrm>
            <a:off x="1927078" y="2389103"/>
            <a:ext cx="919968" cy="884348"/>
          </a:xfrm>
          <a:prstGeom prst="ellipse">
            <a:avLst/>
          </a:prstGeom>
          <a:solidFill>
            <a:schemeClr val="accent3">
              <a:lumMod val="75000"/>
              <a:alpha val="75000"/>
            </a:schemeClr>
          </a:solidFill>
          <a:ln w="317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defTabSz="825866">
              <a:defRPr/>
            </a:pPr>
            <a:endParaRPr lang="ko-KR" altLang="en-US" sz="2167" b="1">
              <a:solidFill>
                <a:schemeClr val="bg1">
                  <a:lumMod val="9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gray">
          <a:xfrm>
            <a:off x="2988296" y="2672833"/>
            <a:ext cx="829076" cy="61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738" tIns="35370" rIns="70738" bIns="35370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ts val="300"/>
              </a:spcBef>
              <a:buFontTx/>
              <a:buNone/>
            </a:pPr>
            <a:r>
              <a:rPr lang="ko-KR" altLang="en-US" sz="1000" b="1" dirty="0">
                <a:solidFill>
                  <a:schemeClr val="bg1"/>
                </a:solidFill>
                <a:latin typeface="+mj-lt"/>
                <a:ea typeface="+mj-ea"/>
              </a:rPr>
              <a:t>데이터의 </a:t>
            </a:r>
            <a:endParaRPr lang="en-US" altLang="ko-KR" sz="1000" b="1" dirty="0">
              <a:solidFill>
                <a:schemeClr val="bg1"/>
              </a:solidFill>
              <a:latin typeface="+mj-lt"/>
              <a:ea typeface="+mj-ea"/>
            </a:endParaRPr>
          </a:p>
          <a:p>
            <a:pPr algn="ctr" latinLnBrk="0">
              <a:spcBef>
                <a:spcPts val="300"/>
              </a:spcBef>
              <a:buFontTx/>
              <a:buNone/>
            </a:pPr>
            <a:r>
              <a:rPr lang="ko-KR" altLang="en-US" sz="1000" b="1" dirty="0" smtClean="0">
                <a:solidFill>
                  <a:schemeClr val="bg1"/>
                </a:solidFill>
                <a:latin typeface="+mj-lt"/>
                <a:ea typeface="+mj-ea"/>
              </a:rPr>
              <a:t>체계적 </a:t>
            </a:r>
            <a:endParaRPr lang="en-US" altLang="ko-KR" sz="1000" b="1" dirty="0" smtClean="0">
              <a:solidFill>
                <a:schemeClr val="bg1"/>
              </a:solidFill>
              <a:latin typeface="+mj-lt"/>
              <a:ea typeface="+mj-ea"/>
            </a:endParaRPr>
          </a:p>
          <a:p>
            <a:pPr algn="ctr" latinLnBrk="0">
              <a:spcBef>
                <a:spcPts val="300"/>
              </a:spcBef>
              <a:buFontTx/>
              <a:buNone/>
            </a:pPr>
            <a:r>
              <a:rPr lang="ko-KR" altLang="en-US" sz="1000" b="1" dirty="0" smtClean="0">
                <a:solidFill>
                  <a:schemeClr val="bg1"/>
                </a:solidFill>
                <a:latin typeface="+mj-lt"/>
                <a:ea typeface="+mj-ea"/>
              </a:rPr>
              <a:t>관리</a:t>
            </a:r>
            <a:endParaRPr lang="ko-KR" altLang="en-US" sz="10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gray">
          <a:xfrm>
            <a:off x="3958625" y="2521757"/>
            <a:ext cx="934707" cy="53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738" tIns="35370" rIns="70738" bIns="35370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ko-KR" altLang="en-US" sz="1000" b="1" dirty="0">
                <a:solidFill>
                  <a:schemeClr val="bg1"/>
                </a:solidFill>
                <a:latin typeface="+mj-lt"/>
                <a:ea typeface="+mj-ea"/>
              </a:rPr>
              <a:t>실험 업무의 효율성 </a:t>
            </a:r>
            <a:r>
              <a:rPr lang="ko-KR" altLang="en-US" sz="1000" b="1" dirty="0" smtClean="0">
                <a:solidFill>
                  <a:schemeClr val="bg1"/>
                </a:solidFill>
                <a:latin typeface="+mj-lt"/>
                <a:ea typeface="+mj-ea"/>
              </a:rPr>
              <a:t>증대</a:t>
            </a:r>
            <a:endParaRPr lang="ko-KR" altLang="en-US" sz="10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gray">
          <a:xfrm>
            <a:off x="5050547" y="2658095"/>
            <a:ext cx="820479" cy="53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738" tIns="35370" rIns="70738" bIns="35370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ko-KR" altLang="en-US" sz="1000" b="1">
                <a:solidFill>
                  <a:schemeClr val="bg1"/>
                </a:solidFill>
                <a:latin typeface="+mj-lt"/>
                <a:ea typeface="+mj-ea"/>
              </a:rPr>
              <a:t>데이터 신뢰성 향상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="" xmlns:a16="http://schemas.microsoft.com/office/drawing/2014/main" id="{09D57BC6-DC8F-45E3-9D89-0B7B6F09A1C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7585" y="1463465"/>
            <a:ext cx="7488832" cy="5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0738" tIns="35370" rIns="70738" bIns="35370">
            <a:spAutoFit/>
          </a:bodyPr>
          <a:lstStyle/>
          <a:p>
            <a:pPr algn="ctr" defTabSz="825866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Global 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요구사항을 충족하기 위한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GMP 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시스템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구축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2020425" y="2569659"/>
            <a:ext cx="732044" cy="61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738" tIns="35370" rIns="70738" bIns="35370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ts val="300"/>
              </a:spcBef>
              <a:buFontTx/>
              <a:buNone/>
            </a:pPr>
            <a:r>
              <a:rPr lang="ko-KR" altLang="en-US" sz="1000" b="1" dirty="0">
                <a:solidFill>
                  <a:schemeClr val="bg1"/>
                </a:solidFill>
                <a:latin typeface="+mj-lt"/>
                <a:ea typeface="+mj-ea"/>
              </a:rPr>
              <a:t>데이터</a:t>
            </a:r>
            <a:endParaRPr lang="en-US" altLang="ko-KR" sz="1000" b="1" dirty="0">
              <a:solidFill>
                <a:schemeClr val="bg1"/>
              </a:solidFill>
              <a:latin typeface="+mj-lt"/>
              <a:ea typeface="+mj-ea"/>
            </a:endParaRPr>
          </a:p>
          <a:p>
            <a:pPr algn="ctr" latinLnBrk="0">
              <a:spcBef>
                <a:spcPts val="300"/>
              </a:spcBef>
              <a:buFontTx/>
              <a:buNone/>
            </a:pPr>
            <a:r>
              <a:rPr lang="ko-KR" altLang="en-US" sz="1000" b="1" dirty="0" err="1">
                <a:solidFill>
                  <a:schemeClr val="bg1"/>
                </a:solidFill>
                <a:latin typeface="+mj-lt"/>
                <a:ea typeface="+mj-ea"/>
              </a:rPr>
              <a:t>무결성</a:t>
            </a:r>
            <a:r>
              <a:rPr lang="ko-KR" altLang="en-US" sz="1000" b="1" dirty="0">
                <a:solidFill>
                  <a:schemeClr val="bg1"/>
                </a:solidFill>
                <a:latin typeface="+mj-lt"/>
                <a:ea typeface="+mj-ea"/>
              </a:rPr>
              <a:t> </a:t>
            </a:r>
            <a:endParaRPr lang="en-US" altLang="ko-KR" sz="1000" b="1" dirty="0" smtClean="0">
              <a:solidFill>
                <a:schemeClr val="bg1"/>
              </a:solidFill>
              <a:latin typeface="+mj-lt"/>
              <a:ea typeface="+mj-ea"/>
            </a:endParaRPr>
          </a:p>
          <a:p>
            <a:pPr algn="ctr" latinLnBrk="0">
              <a:spcBef>
                <a:spcPts val="300"/>
              </a:spcBef>
              <a:buFontTx/>
              <a:buNone/>
            </a:pPr>
            <a:r>
              <a:rPr lang="ko-KR" altLang="en-US" sz="1000" b="1" dirty="0" smtClean="0">
                <a:solidFill>
                  <a:schemeClr val="bg1"/>
                </a:solidFill>
                <a:latin typeface="+mj-lt"/>
                <a:ea typeface="+mj-ea"/>
              </a:rPr>
              <a:t>보증</a:t>
            </a:r>
            <a:endParaRPr lang="ko-KR" altLang="en-US" sz="10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cxnSp>
        <p:nvCxnSpPr>
          <p:cNvPr id="21" name="직선 연결선 65"/>
          <p:cNvCxnSpPr>
            <a:cxnSpLocks noChangeShapeType="1"/>
          </p:cNvCxnSpPr>
          <p:nvPr/>
        </p:nvCxnSpPr>
        <p:spPr bwMode="auto">
          <a:xfrm>
            <a:off x="2090438" y="2230657"/>
            <a:ext cx="478285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직선 연결선 67"/>
          <p:cNvCxnSpPr>
            <a:cxnSpLocks noChangeShapeType="1"/>
          </p:cNvCxnSpPr>
          <p:nvPr/>
        </p:nvCxnSpPr>
        <p:spPr bwMode="auto">
          <a:xfrm flipH="1">
            <a:off x="2370480" y="2236800"/>
            <a:ext cx="0" cy="15230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직선 연결선 69"/>
          <p:cNvCxnSpPr>
            <a:cxnSpLocks noChangeShapeType="1"/>
          </p:cNvCxnSpPr>
          <p:nvPr/>
        </p:nvCxnSpPr>
        <p:spPr bwMode="auto">
          <a:xfrm>
            <a:off x="3396079" y="2236799"/>
            <a:ext cx="0" cy="29601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직선 연결선 72"/>
          <p:cNvCxnSpPr>
            <a:cxnSpLocks noChangeShapeType="1"/>
          </p:cNvCxnSpPr>
          <p:nvPr/>
        </p:nvCxnSpPr>
        <p:spPr bwMode="auto">
          <a:xfrm>
            <a:off x="4422906" y="2230659"/>
            <a:ext cx="0" cy="12528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직선 연결선 75"/>
          <p:cNvCxnSpPr>
            <a:cxnSpLocks noChangeShapeType="1"/>
          </p:cNvCxnSpPr>
          <p:nvPr/>
        </p:nvCxnSpPr>
        <p:spPr bwMode="auto">
          <a:xfrm>
            <a:off x="5448504" y="2236799"/>
            <a:ext cx="0" cy="25547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직선 연결선 78"/>
          <p:cNvCxnSpPr>
            <a:cxnSpLocks noChangeShapeType="1"/>
          </p:cNvCxnSpPr>
          <p:nvPr/>
        </p:nvCxnSpPr>
        <p:spPr bwMode="auto">
          <a:xfrm>
            <a:off x="6475331" y="2236799"/>
            <a:ext cx="0" cy="116684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직사각형 81"/>
          <p:cNvSpPr>
            <a:spLocks noChangeArrowheads="1"/>
          </p:cNvSpPr>
          <p:nvPr/>
        </p:nvSpPr>
        <p:spPr bwMode="auto">
          <a:xfrm>
            <a:off x="2328719" y="2177843"/>
            <a:ext cx="82294" cy="81066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857">
              <a:latin typeface="+mj-lt"/>
              <a:ea typeface="+mj-ea"/>
            </a:endParaRPr>
          </a:p>
        </p:txBody>
      </p:sp>
      <p:sp>
        <p:nvSpPr>
          <p:cNvPr id="28" name="직사각형 82"/>
          <p:cNvSpPr>
            <a:spLocks noChangeArrowheads="1"/>
          </p:cNvSpPr>
          <p:nvPr/>
        </p:nvSpPr>
        <p:spPr bwMode="auto">
          <a:xfrm>
            <a:off x="3355546" y="2177843"/>
            <a:ext cx="82294" cy="81066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857">
              <a:latin typeface="+mj-lt"/>
              <a:ea typeface="+mj-ea"/>
            </a:endParaRPr>
          </a:p>
        </p:txBody>
      </p:sp>
      <p:sp>
        <p:nvSpPr>
          <p:cNvPr id="29" name="직사각형 83"/>
          <p:cNvSpPr>
            <a:spLocks noChangeArrowheads="1"/>
          </p:cNvSpPr>
          <p:nvPr/>
        </p:nvSpPr>
        <p:spPr bwMode="auto">
          <a:xfrm>
            <a:off x="4381145" y="2177843"/>
            <a:ext cx="83522" cy="81066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857">
              <a:latin typeface="+mj-lt"/>
              <a:ea typeface="+mj-ea"/>
            </a:endParaRPr>
          </a:p>
        </p:txBody>
      </p:sp>
      <p:sp>
        <p:nvSpPr>
          <p:cNvPr id="30" name="직사각형 84"/>
          <p:cNvSpPr>
            <a:spLocks noChangeArrowheads="1"/>
          </p:cNvSpPr>
          <p:nvPr/>
        </p:nvSpPr>
        <p:spPr bwMode="auto">
          <a:xfrm>
            <a:off x="5407973" y="2177843"/>
            <a:ext cx="82293" cy="81066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857">
              <a:latin typeface="+mj-lt"/>
              <a:ea typeface="+mj-ea"/>
            </a:endParaRPr>
          </a:p>
        </p:txBody>
      </p:sp>
      <p:sp>
        <p:nvSpPr>
          <p:cNvPr id="31" name="직사각형 85"/>
          <p:cNvSpPr>
            <a:spLocks noChangeArrowheads="1"/>
          </p:cNvSpPr>
          <p:nvPr/>
        </p:nvSpPr>
        <p:spPr bwMode="auto">
          <a:xfrm>
            <a:off x="6434800" y="2177843"/>
            <a:ext cx="82293" cy="81066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857">
              <a:latin typeface="+mj-lt"/>
              <a:ea typeface="+mj-ea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="" xmlns:a16="http://schemas.microsoft.com/office/drawing/2014/main" id="{9D40ED4D-B2A2-485E-990A-CA921E2705F0}"/>
              </a:ext>
            </a:extLst>
          </p:cNvPr>
          <p:cNvSpPr/>
          <p:nvPr/>
        </p:nvSpPr>
        <p:spPr bwMode="auto">
          <a:xfrm>
            <a:off x="6017190" y="2353483"/>
            <a:ext cx="919968" cy="884348"/>
          </a:xfrm>
          <a:prstGeom prst="ellipse">
            <a:avLst/>
          </a:prstGeom>
          <a:solidFill>
            <a:schemeClr val="accent3">
              <a:lumMod val="75000"/>
              <a:alpha val="75000"/>
            </a:schemeClr>
          </a:solidFill>
          <a:ln w="317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defTabSz="825866">
              <a:defRPr/>
            </a:pPr>
            <a:endParaRPr lang="ko-KR" altLang="en-US" sz="2167" b="1">
              <a:latin typeface="+mj-lt"/>
              <a:ea typeface="+mj-ea"/>
            </a:endParaRP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gray">
          <a:xfrm>
            <a:off x="6108082" y="2519301"/>
            <a:ext cx="768892" cy="53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738" tIns="35370" rIns="70738" bIns="35370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ko-KR" altLang="en-US" sz="1000" b="1" dirty="0">
                <a:solidFill>
                  <a:schemeClr val="bg1"/>
                </a:solidFill>
                <a:latin typeface="+mj-lt"/>
                <a:ea typeface="+mj-ea"/>
              </a:rPr>
              <a:t>법규</a:t>
            </a:r>
            <a:r>
              <a:rPr lang="en-US" altLang="ko-KR" sz="1000" b="1" dirty="0">
                <a:solidFill>
                  <a:schemeClr val="bg1"/>
                </a:solidFill>
                <a:latin typeface="+mj-lt"/>
                <a:ea typeface="+mj-ea"/>
              </a:rPr>
              <a:t/>
            </a:r>
            <a:br>
              <a:rPr lang="en-US" altLang="ko-KR" sz="1000" b="1" dirty="0">
                <a:solidFill>
                  <a:schemeClr val="bg1"/>
                </a:solidFill>
                <a:latin typeface="+mj-lt"/>
                <a:ea typeface="+mj-ea"/>
              </a:rPr>
            </a:br>
            <a:r>
              <a:rPr lang="ko-KR" altLang="en-US" sz="1000" b="1" dirty="0">
                <a:solidFill>
                  <a:schemeClr val="bg1"/>
                </a:solidFill>
                <a:latin typeface="+mj-lt"/>
                <a:ea typeface="+mj-ea"/>
              </a:rPr>
              <a:t>준수</a:t>
            </a:r>
            <a:endParaRPr lang="en-US" altLang="ko-KR" sz="10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39552" y="3789040"/>
            <a:ext cx="2557110" cy="2520280"/>
            <a:chOff x="539552" y="3583181"/>
            <a:chExt cx="2557110" cy="2520280"/>
          </a:xfrm>
        </p:grpSpPr>
        <p:cxnSp>
          <p:nvCxnSpPr>
            <p:cNvPr id="56" name="직선 연결선 55"/>
            <p:cNvCxnSpPr/>
            <p:nvPr/>
          </p:nvCxnSpPr>
          <p:spPr bwMode="auto">
            <a:xfrm>
              <a:off x="629975" y="4039855"/>
              <a:ext cx="237626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886475" y="3583181"/>
              <a:ext cx="18133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 smtClean="0">
                  <a:latin typeface="+mj-lt"/>
                  <a:ea typeface="+mj-ea"/>
                </a:rPr>
                <a:t>Quality Analysis </a:t>
              </a:r>
            </a:p>
            <a:p>
              <a:pPr algn="ctr"/>
              <a:r>
                <a:rPr lang="en-US" altLang="ko-KR" sz="1200" b="1" dirty="0" smtClean="0">
                  <a:latin typeface="+mj-lt"/>
                  <a:ea typeface="+mj-ea"/>
                </a:rPr>
                <a:t>Global Informatization</a:t>
              </a:r>
              <a:endParaRPr lang="ko-KR" altLang="en-US" sz="1200" b="1" dirty="0">
                <a:latin typeface="+mj-lt"/>
                <a:ea typeface="+mj-e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39552" y="4149080"/>
              <a:ext cx="2557110" cy="1954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ko-KR" altLang="en-US" sz="1100" dirty="0" smtClean="0">
                  <a:latin typeface="+mj-lt"/>
                  <a:ea typeface="+mj-ea"/>
                </a:rPr>
                <a:t>분석 데이터의 </a:t>
              </a:r>
              <a:r>
                <a:rPr lang="ko-KR" altLang="en-US" sz="1100" dirty="0" err="1" smtClean="0">
                  <a:latin typeface="+mj-lt"/>
                  <a:ea typeface="+mj-ea"/>
                </a:rPr>
                <a:t>무결성</a:t>
              </a:r>
              <a:r>
                <a:rPr lang="ko-KR" altLang="en-US" sz="1100" dirty="0" smtClean="0">
                  <a:latin typeface="+mj-lt"/>
                  <a:ea typeface="+mj-ea"/>
                </a:rPr>
                <a:t> 보증</a:t>
              </a:r>
              <a:endParaRPr lang="en-US" altLang="ko-KR" sz="1100" dirty="0" smtClean="0">
                <a:latin typeface="+mj-lt"/>
                <a:ea typeface="+mj-ea"/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ko-KR" altLang="en-US" sz="1100" dirty="0" smtClean="0">
                  <a:latin typeface="+mj-lt"/>
                  <a:ea typeface="+mj-ea"/>
                </a:rPr>
                <a:t>원부자재 및 반</a:t>
              </a:r>
              <a:r>
                <a:rPr lang="en-US" altLang="ko-KR" sz="1100" dirty="0" smtClean="0">
                  <a:latin typeface="+mj-lt"/>
                  <a:ea typeface="+mj-ea"/>
                </a:rPr>
                <a:t>/</a:t>
              </a:r>
              <a:r>
                <a:rPr lang="ko-KR" altLang="en-US" sz="1100" dirty="0" smtClean="0">
                  <a:latin typeface="+mj-lt"/>
                  <a:ea typeface="+mj-ea"/>
                </a:rPr>
                <a:t>완제품의 접수</a:t>
              </a:r>
              <a:r>
                <a:rPr lang="en-US" altLang="ko-KR" sz="1100" dirty="0" smtClean="0">
                  <a:latin typeface="+mj-lt"/>
                  <a:ea typeface="+mj-ea"/>
                </a:rPr>
                <a:t/>
              </a:r>
              <a:br>
                <a:rPr lang="en-US" altLang="ko-KR" sz="1100" dirty="0" smtClean="0">
                  <a:latin typeface="+mj-lt"/>
                  <a:ea typeface="+mj-ea"/>
                </a:rPr>
              </a:br>
              <a:r>
                <a:rPr lang="ko-KR" altLang="en-US" sz="1100" dirty="0" smtClean="0">
                  <a:latin typeface="+mj-lt"/>
                  <a:ea typeface="+mj-ea"/>
                </a:rPr>
                <a:t>및 시험 지시의 정보화</a:t>
              </a:r>
              <a:endParaRPr lang="en-US" altLang="ko-KR" sz="1100" dirty="0" smtClean="0">
                <a:latin typeface="+mj-lt"/>
                <a:ea typeface="+mj-ea"/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ko-KR" altLang="en-US" sz="1100" dirty="0" err="1" smtClean="0">
                  <a:latin typeface="+mj-lt"/>
                  <a:ea typeface="+mj-ea"/>
                </a:rPr>
                <a:t>검체</a:t>
              </a:r>
              <a:r>
                <a:rPr lang="ko-KR" altLang="en-US" sz="1100" dirty="0" smtClean="0">
                  <a:latin typeface="+mj-lt"/>
                  <a:ea typeface="+mj-ea"/>
                </a:rPr>
                <a:t> 접수 및 시험 진행의 바코드</a:t>
              </a:r>
              <a:r>
                <a:rPr lang="en-US" altLang="ko-KR" sz="1100" dirty="0" smtClean="0">
                  <a:latin typeface="+mj-lt"/>
                  <a:ea typeface="+mj-ea"/>
                </a:rPr>
                <a:t/>
              </a:r>
              <a:br>
                <a:rPr lang="en-US" altLang="ko-KR" sz="1100" dirty="0" smtClean="0">
                  <a:latin typeface="+mj-lt"/>
                  <a:ea typeface="+mj-ea"/>
                </a:rPr>
              </a:br>
              <a:r>
                <a:rPr lang="ko-KR" altLang="en-US" sz="1100" dirty="0" smtClean="0">
                  <a:latin typeface="+mj-lt"/>
                  <a:ea typeface="+mj-ea"/>
                </a:rPr>
                <a:t>시스템 운영</a:t>
              </a:r>
              <a:endParaRPr lang="en-US" altLang="ko-KR" sz="1100" dirty="0" smtClean="0">
                <a:latin typeface="+mj-lt"/>
                <a:ea typeface="+mj-ea"/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ko-KR" altLang="en-US" sz="1100" dirty="0" smtClean="0">
                  <a:latin typeface="+mj-lt"/>
                  <a:ea typeface="+mj-ea"/>
                </a:rPr>
                <a:t>결과 진행사항 확인 및 </a:t>
              </a:r>
              <a:r>
                <a:rPr lang="en-US" altLang="ko-KR" sz="1100" dirty="0" smtClean="0">
                  <a:latin typeface="+mj-lt"/>
                  <a:ea typeface="+mj-ea"/>
                </a:rPr>
                <a:t/>
              </a:r>
              <a:br>
                <a:rPr lang="en-US" altLang="ko-KR" sz="1100" dirty="0" smtClean="0">
                  <a:latin typeface="+mj-lt"/>
                  <a:ea typeface="+mj-ea"/>
                </a:rPr>
              </a:br>
              <a:r>
                <a:rPr lang="ko-KR" altLang="en-US" sz="1100" dirty="0" smtClean="0">
                  <a:latin typeface="+mj-lt"/>
                  <a:ea typeface="+mj-ea"/>
                </a:rPr>
                <a:t>적부판정의 실시간 관리</a:t>
              </a:r>
              <a:endParaRPr lang="en-US" altLang="ko-KR" sz="1100" dirty="0" smtClean="0">
                <a:latin typeface="+mj-lt"/>
                <a:ea typeface="+mj-ea"/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ko-KR" altLang="en-US" sz="1100" dirty="0" smtClean="0">
                  <a:latin typeface="+mj-lt"/>
                  <a:ea typeface="+mj-ea"/>
                </a:rPr>
                <a:t>시험 성적서의 전산 관리 및</a:t>
              </a:r>
              <a:r>
                <a:rPr lang="en-US" altLang="ko-KR" sz="1100" dirty="0" smtClean="0">
                  <a:latin typeface="+mj-lt"/>
                  <a:ea typeface="+mj-ea"/>
                </a:rPr>
                <a:t/>
              </a:r>
              <a:br>
                <a:rPr lang="en-US" altLang="ko-KR" sz="1100" dirty="0" smtClean="0">
                  <a:latin typeface="+mj-lt"/>
                  <a:ea typeface="+mj-ea"/>
                </a:rPr>
              </a:br>
              <a:r>
                <a:rPr lang="ko-KR" altLang="en-US" sz="1100" dirty="0" smtClean="0">
                  <a:latin typeface="+mj-lt"/>
                  <a:ea typeface="+mj-ea"/>
                </a:rPr>
                <a:t>전자서명</a:t>
              </a:r>
              <a:endParaRPr lang="en-US" altLang="ko-KR" sz="1100" dirty="0" smtClean="0">
                <a:latin typeface="+mj-lt"/>
                <a:ea typeface="+mj-ea"/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ko-KR" altLang="en-US" sz="1100" dirty="0" smtClean="0">
                  <a:latin typeface="+mj-lt"/>
                  <a:ea typeface="+mj-ea"/>
                </a:rPr>
                <a:t>안정성 시험 등의 일정 계획 관리</a:t>
              </a:r>
              <a:endParaRPr lang="en-US" altLang="ko-KR" sz="1100" dirty="0" smtClean="0">
                <a:latin typeface="+mj-lt"/>
                <a:ea typeface="+mj-ea"/>
              </a:endParaRPr>
            </a:p>
            <a:p>
              <a:pPr marL="342900" indent="-342900">
                <a:buAutoNum type="arabicPeriod"/>
              </a:pPr>
              <a:endParaRPr lang="ko-KR" altLang="en-US" sz="1100" dirty="0">
                <a:latin typeface="+mj-lt"/>
                <a:ea typeface="+mj-ea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3474291" y="3948009"/>
            <a:ext cx="2378522" cy="1514926"/>
            <a:chOff x="3505291" y="3742150"/>
            <a:chExt cx="2378522" cy="1514926"/>
          </a:xfrm>
        </p:grpSpPr>
        <p:cxnSp>
          <p:nvCxnSpPr>
            <p:cNvPr id="38" name="직선 연결선 37"/>
            <p:cNvCxnSpPr/>
            <p:nvPr/>
          </p:nvCxnSpPr>
          <p:spPr bwMode="auto">
            <a:xfrm>
              <a:off x="3505291" y="4039855"/>
              <a:ext cx="237626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4111373" y="3742150"/>
              <a:ext cx="1226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/>
                <a:t>Paperless Lab</a:t>
              </a:r>
              <a:endParaRPr lang="ko-KR" altLang="en-US" sz="12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27078" y="4149080"/>
              <a:ext cx="235673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ko-KR" altLang="en-US" sz="1100" dirty="0" smtClean="0"/>
                <a:t>분석장비의 </a:t>
              </a:r>
              <a:r>
                <a:rPr lang="en-US" altLang="ko-KR" sz="1100" dirty="0" smtClean="0"/>
                <a:t>Raw Data</a:t>
              </a:r>
              <a:r>
                <a:rPr lang="ko-KR" altLang="en-US" sz="1100" dirty="0"/>
                <a:t>에 대한</a:t>
              </a:r>
              <a:r>
                <a:rPr lang="en-US" altLang="ko-KR" sz="1100" dirty="0"/>
                <a:t/>
              </a:r>
              <a:br>
                <a:rPr lang="en-US" altLang="ko-KR" sz="1100" dirty="0"/>
              </a:br>
              <a:r>
                <a:rPr lang="ko-KR" altLang="en-US" sz="1100" dirty="0"/>
                <a:t>전송</a:t>
              </a:r>
              <a:r>
                <a:rPr lang="en-US" altLang="ko-KR" sz="1100" dirty="0"/>
                <a:t>, </a:t>
              </a:r>
              <a:r>
                <a:rPr lang="ko-KR" altLang="en-US" sz="1100" dirty="0"/>
                <a:t>추출 및 관리</a:t>
              </a:r>
              <a:endParaRPr lang="en-US" altLang="ko-KR" sz="11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ko-KR" altLang="en-US" sz="1100" dirty="0"/>
                <a:t>분석장비 </a:t>
              </a:r>
              <a:r>
                <a:rPr lang="ko-KR" altLang="en-US" sz="1100" dirty="0" smtClean="0"/>
                <a:t>유지 관리에 </a:t>
              </a:r>
              <a:r>
                <a:rPr lang="ko-KR" altLang="en-US" sz="1100" dirty="0"/>
                <a:t>대한</a:t>
              </a:r>
              <a:r>
                <a:rPr lang="en-US" altLang="ko-KR" sz="1100" dirty="0"/>
                <a:t/>
              </a:r>
              <a:br>
                <a:rPr lang="en-US" altLang="ko-KR" sz="1100" dirty="0"/>
              </a:br>
              <a:r>
                <a:rPr lang="ko-KR" altLang="en-US" sz="1100" dirty="0"/>
                <a:t>일정 계획 및 로그 관리</a:t>
              </a:r>
              <a:endParaRPr lang="en-US" altLang="ko-KR" sz="11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ko-KR" altLang="en-US" sz="1100" dirty="0"/>
                <a:t>전자서명 및 </a:t>
              </a:r>
              <a:r>
                <a:rPr lang="ko-KR" altLang="en-US" sz="1100" dirty="0" smtClean="0"/>
                <a:t>이력 관리</a:t>
              </a:r>
              <a:endParaRPr lang="en-US" altLang="ko-KR" sz="11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ko-KR" altLang="en-US" sz="1100" dirty="0"/>
                <a:t>전자시험기록서</a:t>
              </a:r>
              <a:r>
                <a:rPr lang="en-US" altLang="ko-KR" sz="1100" dirty="0"/>
                <a:t>(LES) </a:t>
              </a:r>
              <a:r>
                <a:rPr lang="ko-KR" altLang="en-US" sz="1100" dirty="0" smtClean="0"/>
                <a:t>도입</a:t>
              </a:r>
              <a:endParaRPr lang="en-US" altLang="ko-KR" sz="1100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6228184" y="3948009"/>
            <a:ext cx="2376264" cy="1176371"/>
            <a:chOff x="6345403" y="3742150"/>
            <a:chExt cx="2376264" cy="1176371"/>
          </a:xfrm>
        </p:grpSpPr>
        <p:cxnSp>
          <p:nvCxnSpPr>
            <p:cNvPr id="46" name="직선 연결선 45"/>
            <p:cNvCxnSpPr/>
            <p:nvPr/>
          </p:nvCxnSpPr>
          <p:spPr bwMode="auto">
            <a:xfrm>
              <a:off x="6345403" y="4039855"/>
              <a:ext cx="237626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6777451" y="3742150"/>
              <a:ext cx="1569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System Integration</a:t>
              </a:r>
              <a:endParaRPr lang="ko-KR" altLang="en-US" sz="12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387228" y="4149080"/>
              <a:ext cx="23310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ko-KR" sz="1100" dirty="0"/>
                <a:t>LIMS, SDMS, LES </a:t>
              </a:r>
              <a:r>
                <a:rPr lang="ko-KR" altLang="en-US" sz="1100" dirty="0" smtClean="0"/>
                <a:t>통합 관리</a:t>
              </a:r>
              <a:endParaRPr lang="en-US" altLang="ko-KR" sz="11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ko-KR" altLang="en-US" sz="1100" dirty="0"/>
                <a:t>접수 </a:t>
              </a:r>
              <a:r>
                <a:rPr lang="en-US" altLang="ko-KR" sz="1100" dirty="0"/>
                <a:t>~ </a:t>
              </a:r>
              <a:r>
                <a:rPr lang="ko-KR" altLang="en-US" sz="1100" dirty="0"/>
                <a:t>결과 판정 정보 공유</a:t>
              </a:r>
              <a:endParaRPr lang="en-US" altLang="ko-KR" sz="11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ko-KR" altLang="en-US" sz="1100" dirty="0"/>
                <a:t>타 시스템과의 연동</a:t>
              </a:r>
              <a:endParaRPr lang="en-US" altLang="ko-KR" sz="11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ko-KR" altLang="en-US" sz="1100" dirty="0"/>
                <a:t>실시간 모니터링</a:t>
              </a:r>
              <a:endParaRPr lang="en-US" altLang="ko-KR" sz="1100" dirty="0"/>
            </a:p>
          </p:txBody>
        </p:sp>
      </p:grpSp>
      <p:sp>
        <p:nvSpPr>
          <p:cNvPr id="43" name="제목 1"/>
          <p:cNvSpPr>
            <a:spLocks noGrp="1"/>
          </p:cNvSpPr>
          <p:nvPr>
            <p:ph type="title"/>
          </p:nvPr>
        </p:nvSpPr>
        <p:spPr>
          <a:xfrm>
            <a:off x="7" y="0"/>
            <a:ext cx="9143999" cy="533400"/>
          </a:xfrm>
        </p:spPr>
        <p:txBody>
          <a:bodyPr/>
          <a:lstStyle/>
          <a:p>
            <a:r>
              <a:rPr lang="en-US" altLang="ko-KR" dirty="0"/>
              <a:t>1</a:t>
            </a:r>
            <a:r>
              <a:rPr lang="en-US" altLang="ko-KR" dirty="0" smtClean="0"/>
              <a:t>. LIMS</a:t>
            </a:r>
            <a:r>
              <a:rPr lang="ko-KR" altLang="en-US" sz="2400" spc="-138" dirty="0">
                <a:latin typeface="HY견고딕" pitchFamily="18" charset="-127"/>
                <a:ea typeface="HY견고딕" pitchFamily="18" charset="-127"/>
              </a:rPr>
              <a:t>ㅣ</a:t>
            </a:r>
            <a:r>
              <a:rPr lang="en-US" altLang="ko-KR" dirty="0" smtClean="0"/>
              <a:t>CDS Background</a:t>
            </a:r>
            <a:endParaRPr lang="ko-KR" alt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13880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1" name="직선 연결선 1051"/>
          <p:cNvCxnSpPr>
            <a:cxnSpLocks noChangeShapeType="1"/>
          </p:cNvCxnSpPr>
          <p:nvPr/>
        </p:nvCxnSpPr>
        <p:spPr bwMode="auto">
          <a:xfrm>
            <a:off x="6064093" y="3765612"/>
            <a:ext cx="0" cy="492948"/>
          </a:xfrm>
          <a:prstGeom prst="line">
            <a:avLst/>
          </a:prstGeom>
          <a:noFill/>
          <a:ln w="19050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2" name="직선 연결선 1051"/>
          <p:cNvCxnSpPr>
            <a:cxnSpLocks noChangeShapeType="1"/>
          </p:cNvCxnSpPr>
          <p:nvPr/>
        </p:nvCxnSpPr>
        <p:spPr bwMode="auto">
          <a:xfrm>
            <a:off x="6865365" y="3765612"/>
            <a:ext cx="0" cy="492948"/>
          </a:xfrm>
          <a:prstGeom prst="line">
            <a:avLst/>
          </a:prstGeom>
          <a:noFill/>
          <a:ln w="19050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3" name="직선 연결선 1051"/>
          <p:cNvCxnSpPr>
            <a:cxnSpLocks noChangeShapeType="1"/>
          </p:cNvCxnSpPr>
          <p:nvPr/>
        </p:nvCxnSpPr>
        <p:spPr bwMode="auto">
          <a:xfrm>
            <a:off x="7666637" y="3765612"/>
            <a:ext cx="0" cy="492948"/>
          </a:xfrm>
          <a:prstGeom prst="line">
            <a:avLst/>
          </a:prstGeom>
          <a:noFill/>
          <a:ln w="19050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4" name="직선 연결선 1051"/>
          <p:cNvCxnSpPr>
            <a:cxnSpLocks noChangeShapeType="1"/>
          </p:cNvCxnSpPr>
          <p:nvPr/>
        </p:nvCxnSpPr>
        <p:spPr bwMode="auto">
          <a:xfrm>
            <a:off x="8467907" y="3765612"/>
            <a:ext cx="0" cy="492948"/>
          </a:xfrm>
          <a:prstGeom prst="line">
            <a:avLst/>
          </a:prstGeom>
          <a:noFill/>
          <a:ln w="19050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5" name="직선 연결선 1051"/>
          <p:cNvCxnSpPr>
            <a:cxnSpLocks noChangeShapeType="1"/>
          </p:cNvCxnSpPr>
          <p:nvPr/>
        </p:nvCxnSpPr>
        <p:spPr bwMode="auto">
          <a:xfrm>
            <a:off x="8062881" y="3784664"/>
            <a:ext cx="8784" cy="1152000"/>
          </a:xfrm>
          <a:prstGeom prst="line">
            <a:avLst/>
          </a:prstGeom>
          <a:noFill/>
          <a:ln w="19050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6" name="직선 연결선 1051"/>
          <p:cNvCxnSpPr>
            <a:cxnSpLocks noChangeShapeType="1"/>
          </p:cNvCxnSpPr>
          <p:nvPr/>
        </p:nvCxnSpPr>
        <p:spPr bwMode="auto">
          <a:xfrm>
            <a:off x="7261609" y="3784664"/>
            <a:ext cx="8784" cy="1152000"/>
          </a:xfrm>
          <a:prstGeom prst="line">
            <a:avLst/>
          </a:prstGeom>
          <a:noFill/>
          <a:ln w="19050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7" name="직선 연결선 1051"/>
          <p:cNvCxnSpPr>
            <a:cxnSpLocks noChangeShapeType="1"/>
          </p:cNvCxnSpPr>
          <p:nvPr/>
        </p:nvCxnSpPr>
        <p:spPr bwMode="auto">
          <a:xfrm>
            <a:off x="6460337" y="3784664"/>
            <a:ext cx="8784" cy="1152000"/>
          </a:xfrm>
          <a:prstGeom prst="line">
            <a:avLst/>
          </a:prstGeom>
          <a:noFill/>
          <a:ln w="19050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+mj-ea"/>
              </a:rPr>
              <a:t>2. LIMS</a:t>
            </a:r>
            <a:r>
              <a:rPr lang="ko-KR" altLang="en-US" sz="2400" spc="-138" dirty="0">
                <a:latin typeface="HY견고딕" pitchFamily="18" charset="-127"/>
                <a:ea typeface="HY견고딕" pitchFamily="18" charset="-127"/>
              </a:rPr>
              <a:t>ㅣ</a:t>
            </a:r>
            <a:r>
              <a:rPr lang="en-US" altLang="ko-KR" dirty="0" smtClean="0">
                <a:ea typeface="+mj-ea"/>
              </a:rPr>
              <a:t>CDS Configuration </a:t>
            </a:r>
            <a:endParaRPr lang="ko-KR" altLang="en-US" dirty="0">
              <a:ea typeface="+mj-ea"/>
            </a:endParaRPr>
          </a:p>
        </p:txBody>
      </p:sp>
      <p:cxnSp>
        <p:nvCxnSpPr>
          <p:cNvPr id="4" name="직선 연결선 1051"/>
          <p:cNvCxnSpPr>
            <a:cxnSpLocks noChangeShapeType="1"/>
          </p:cNvCxnSpPr>
          <p:nvPr/>
        </p:nvCxnSpPr>
        <p:spPr bwMode="auto">
          <a:xfrm>
            <a:off x="4159283" y="3130953"/>
            <a:ext cx="0" cy="373903"/>
          </a:xfrm>
          <a:prstGeom prst="line">
            <a:avLst/>
          </a:prstGeom>
          <a:noFill/>
          <a:ln w="19050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2D1CDD26-3184-4907-B244-F5C281BAFDB4}"/>
              </a:ext>
            </a:extLst>
          </p:cNvPr>
          <p:cNvSpPr/>
          <p:nvPr/>
        </p:nvSpPr>
        <p:spPr bwMode="auto">
          <a:xfrm>
            <a:off x="588013" y="2260655"/>
            <a:ext cx="1298164" cy="106582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508BCC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lIns="75471" tIns="37735" rIns="75471" bIns="37735"/>
          <a:lstStyle/>
          <a:p>
            <a:pPr defTabSz="784491" latinLnBrk="1">
              <a:defRPr/>
            </a:pPr>
            <a:endParaRPr lang="ko-KR" altLang="en-US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="" xmlns:a16="http://schemas.microsoft.com/office/drawing/2014/main" id="{49B33F3C-CDCA-4197-B571-371E4250A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3" y="1967919"/>
            <a:ext cx="5112567" cy="4053369"/>
          </a:xfrm>
          <a:prstGeom prst="rect">
            <a:avLst/>
          </a:prstGeom>
          <a:noFill/>
          <a:ln w="9525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wrap="none" lIns="75471" tIns="37735" rIns="75471" bIns="37735" anchor="ctr"/>
          <a:lstStyle/>
          <a:p>
            <a:pPr latinLnBrk="1">
              <a:defRPr/>
            </a:pPr>
            <a:endParaRPr lang="ko-KR" altLang="ko-KR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="" xmlns:a16="http://schemas.microsoft.com/office/drawing/2014/main" id="{4C5AC110-85D7-4D46-AFAF-73102C377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878" y="3416296"/>
            <a:ext cx="95804" cy="1556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75471" tIns="37735" rIns="75471" bIns="37735" anchor="ctr"/>
          <a:lstStyle/>
          <a:p>
            <a:pPr algn="ctr" latinLnBrk="1">
              <a:defRPr/>
            </a:pPr>
            <a:endParaRPr lang="ko-KR" altLang="ko-KR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59D40E90-D622-4BB6-B3FD-B5305321F88F}"/>
              </a:ext>
            </a:extLst>
          </p:cNvPr>
          <p:cNvCxnSpPr/>
          <p:nvPr/>
        </p:nvCxnSpPr>
        <p:spPr bwMode="auto">
          <a:xfrm>
            <a:off x="506844" y="3494137"/>
            <a:ext cx="4500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Rectangle 14">
            <a:extLst>
              <a:ext uri="{FF2B5EF4-FFF2-40B4-BE49-F238E27FC236}">
                <a16:creationId xmlns="" xmlns:a16="http://schemas.microsoft.com/office/drawing/2014/main" id="{BF19C9D3-E363-470E-9A8B-19779F9E3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40" y="3416961"/>
            <a:ext cx="95804" cy="1543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75471" tIns="37735" rIns="75471" bIns="37735" anchor="ctr"/>
          <a:lstStyle/>
          <a:p>
            <a:pPr algn="ctr" latinLnBrk="1">
              <a:defRPr/>
            </a:pPr>
            <a:endParaRPr lang="ko-KR" altLang="ko-KR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cxnSp>
        <p:nvCxnSpPr>
          <p:cNvPr id="24" name="직선 연결선 1051">
            <a:extLst>
              <a:ext uri="{FF2B5EF4-FFF2-40B4-BE49-F238E27FC236}">
                <a16:creationId xmlns="" xmlns:a16="http://schemas.microsoft.com/office/drawing/2014/main" id="{7947AE48-C32A-4E01-AEE1-E0A4FD3246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9519" y="3507654"/>
            <a:ext cx="0" cy="266123"/>
          </a:xfrm>
          <a:prstGeom prst="line">
            <a:avLst/>
          </a:prstGeom>
          <a:noFill/>
          <a:ln w="19050" algn="ctr">
            <a:solidFill>
              <a:schemeClr val="accent1">
                <a:lumMod val="50000"/>
              </a:schemeClr>
            </a:solidFill>
            <a:round/>
            <a:headEnd/>
            <a:tailEnd/>
          </a:ln>
          <a:extLst/>
        </p:spPr>
      </p:cxnSp>
      <p:sp>
        <p:nvSpPr>
          <p:cNvPr id="27" name="TextBox 963">
            <a:extLst>
              <a:ext uri="{FF2B5EF4-FFF2-40B4-BE49-F238E27FC236}">
                <a16:creationId xmlns="" xmlns:a16="http://schemas.microsoft.com/office/drawing/2014/main" id="{016A3B6C-05B0-4CC1-BFA3-3FDA90AE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555" y="3499353"/>
            <a:ext cx="1414495" cy="2051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5471" tIns="37735" rIns="75471" bIns="37735">
            <a:spAutoFit/>
          </a:bodyPr>
          <a:lstStyle>
            <a:lvl1pPr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ko-KR" sz="838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ahoma" pitchFamily="34" charset="0"/>
              </a:rPr>
              <a:t>Wide Area Network</a:t>
            </a:r>
          </a:p>
        </p:txBody>
      </p:sp>
      <p:sp>
        <p:nvSpPr>
          <p:cNvPr id="28" name="타원 102"/>
          <p:cNvSpPr>
            <a:spLocks noChangeArrowheads="1"/>
          </p:cNvSpPr>
          <p:nvPr/>
        </p:nvSpPr>
        <p:spPr bwMode="auto">
          <a:xfrm>
            <a:off x="280639" y="1962597"/>
            <a:ext cx="558859" cy="509627"/>
          </a:xfrm>
          <a:prstGeom prst="ellipse">
            <a:avLst/>
          </a:prstGeom>
          <a:solidFill>
            <a:srgbClr val="3691D3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5471" tIns="37735" rIns="75471" bIns="37735" anchor="ctr"/>
          <a:lstStyle>
            <a:lvl1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kumimoji="0" lang="ko-KR" altLang="en-US" sz="2012" b="1">
              <a:latin typeface="+mj-lt"/>
              <a:ea typeface="+mj-ea"/>
            </a:endParaRPr>
          </a:p>
        </p:txBody>
      </p:sp>
      <p:sp>
        <p:nvSpPr>
          <p:cNvPr id="29" name="타원 103"/>
          <p:cNvSpPr>
            <a:spLocks noChangeArrowheads="1"/>
          </p:cNvSpPr>
          <p:nvPr/>
        </p:nvSpPr>
        <p:spPr bwMode="auto">
          <a:xfrm>
            <a:off x="441645" y="1939976"/>
            <a:ext cx="554867" cy="509626"/>
          </a:xfrm>
          <a:prstGeom prst="ellipse">
            <a:avLst/>
          </a:prstGeom>
          <a:solidFill>
            <a:srgbClr val="3691D3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5471" tIns="37735" rIns="75471" bIns="37735" anchor="ctr"/>
          <a:lstStyle>
            <a:lvl1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kumimoji="0" lang="ko-KR" altLang="en-US" sz="2012" b="1">
              <a:latin typeface="+mj-lt"/>
              <a:ea typeface="+mj-ea"/>
            </a:endParaRPr>
          </a:p>
        </p:txBody>
      </p:sp>
      <p:sp>
        <p:nvSpPr>
          <p:cNvPr id="30" name="타원 102"/>
          <p:cNvSpPr>
            <a:spLocks noChangeArrowheads="1"/>
          </p:cNvSpPr>
          <p:nvPr/>
        </p:nvSpPr>
        <p:spPr bwMode="auto">
          <a:xfrm>
            <a:off x="284632" y="1865462"/>
            <a:ext cx="558859" cy="509626"/>
          </a:xfrm>
          <a:prstGeom prst="ellipse">
            <a:avLst/>
          </a:prstGeom>
          <a:solidFill>
            <a:srgbClr val="3691D3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5471" tIns="37735" rIns="75471" bIns="37735" anchor="ctr"/>
          <a:lstStyle>
            <a:lvl1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kumimoji="0" lang="ko-KR" altLang="en-US" sz="2012" b="1">
              <a:latin typeface="+mj-lt"/>
              <a:ea typeface="+mj-ea"/>
            </a:endParaRPr>
          </a:p>
        </p:txBody>
      </p:sp>
      <p:sp>
        <p:nvSpPr>
          <p:cNvPr id="69" name="TextBox 963">
            <a:extLst>
              <a:ext uri="{FF2B5EF4-FFF2-40B4-BE49-F238E27FC236}">
                <a16:creationId xmlns="" xmlns:a16="http://schemas.microsoft.com/office/drawing/2014/main" id="{564C25EF-76E7-4CD3-AC04-B2D209390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3" y="2268639"/>
            <a:ext cx="1401139" cy="21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471" tIns="37735" rIns="75471" bIns="37735">
            <a:spAutoFit/>
          </a:bodyPr>
          <a:lstStyle>
            <a:lvl1pPr marL="285750" indent="-285750" latinLnBrk="1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latinLnBrk="1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0" indent="0" latinLnBrk="0">
              <a:defRPr/>
            </a:pPr>
            <a:r>
              <a:rPr lang="en-US" altLang="ko-KR" sz="880" b="1" dirty="0" smtClean="0">
                <a:solidFill>
                  <a:srgbClr val="7F7F7F"/>
                </a:solidFill>
                <a:latin typeface="+mj-lt"/>
                <a:ea typeface="+mj-ea"/>
              </a:rPr>
              <a:t>LIMS Server</a:t>
            </a:r>
            <a:endParaRPr lang="en-US" altLang="ko-KR" sz="880" b="1" dirty="0">
              <a:solidFill>
                <a:srgbClr val="7F7F7F"/>
              </a:solidFill>
              <a:latin typeface="+mj-lt"/>
              <a:ea typeface="+mj-ea"/>
            </a:endParaRPr>
          </a:p>
        </p:txBody>
      </p:sp>
      <p:pic>
        <p:nvPicPr>
          <p:cNvPr id="86" name="Picture 492" descr="C:\WINDOWS\Application Data\Microsoft\Media Catalog\attview_0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6" y="2475590"/>
            <a:ext cx="578429" cy="60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TextBox 963">
            <a:extLst>
              <a:ext uri="{FF2B5EF4-FFF2-40B4-BE49-F238E27FC236}">
                <a16:creationId xmlns="" xmlns:a16="http://schemas.microsoft.com/office/drawing/2014/main" id="{4991D582-7345-455A-882F-FF13307B4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22" y="3099806"/>
            <a:ext cx="469114" cy="2051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5471" tIns="37735" rIns="75471" bIns="37735">
            <a:spAutoFit/>
          </a:bodyPr>
          <a:lstStyle>
            <a:lvl1pPr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ko-KR" sz="838" b="1" kern="0" dirty="0">
                <a:solidFill>
                  <a:schemeClr val="accent1"/>
                </a:solidFill>
                <a:latin typeface="+mj-lt"/>
                <a:ea typeface="+mj-ea"/>
                <a:cs typeface="Tahoma" pitchFamily="34" charset="0"/>
              </a:rPr>
              <a:t>Active</a:t>
            </a:r>
          </a:p>
        </p:txBody>
      </p:sp>
      <p:sp>
        <p:nvSpPr>
          <p:cNvPr id="94" name="TextBox 963">
            <a:extLst>
              <a:ext uri="{FF2B5EF4-FFF2-40B4-BE49-F238E27FC236}">
                <a16:creationId xmlns="" xmlns:a16="http://schemas.microsoft.com/office/drawing/2014/main" id="{4991D582-7345-455A-882F-FF13307B4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457" y="3091757"/>
            <a:ext cx="613641" cy="2051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5471" tIns="37735" rIns="75471" bIns="37735">
            <a:spAutoFit/>
          </a:bodyPr>
          <a:lstStyle>
            <a:lvl1pPr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ko-KR" sz="838" b="1" kern="0" dirty="0">
                <a:solidFill>
                  <a:srgbClr val="FF0000"/>
                </a:solidFill>
                <a:latin typeface="+mj-lt"/>
                <a:ea typeface="+mj-ea"/>
                <a:cs typeface="Tahoma" pitchFamily="34" charset="0"/>
              </a:rPr>
              <a:t>Stand by </a:t>
            </a:r>
          </a:p>
        </p:txBody>
      </p:sp>
      <p:sp>
        <p:nvSpPr>
          <p:cNvPr id="95" name="Rectangle 10">
            <a:extLst>
              <a:ext uri="{FF2B5EF4-FFF2-40B4-BE49-F238E27FC236}">
                <a16:creationId xmlns="" xmlns:a16="http://schemas.microsoft.com/office/drawing/2014/main" id="{571E912E-DB44-458A-8E05-6A43AFCA5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862" y="2260281"/>
            <a:ext cx="1226164" cy="1065825"/>
          </a:xfrm>
          <a:prstGeom prst="roundRect">
            <a:avLst>
              <a:gd name="adj" fmla="val 4407"/>
            </a:avLst>
          </a:prstGeom>
          <a:solidFill>
            <a:srgbClr val="FFFFFF"/>
          </a:solidFill>
          <a:ln w="12700">
            <a:solidFill>
              <a:srgbClr val="95ABCB"/>
            </a:solidFill>
            <a:round/>
            <a:headEnd/>
            <a:tailEnd/>
          </a:ln>
        </p:spPr>
        <p:txBody>
          <a:bodyPr lIns="0" tIns="0" rIns="0" bIns="0" anchorCtr="1"/>
          <a:lstStyle/>
          <a:p>
            <a:pPr algn="ctr" defTabSz="929641" latinLnBrk="1">
              <a:spcBef>
                <a:spcPct val="20000"/>
              </a:spcBef>
              <a:defRPr/>
            </a:pPr>
            <a:r>
              <a:rPr lang="en-US" altLang="ko-KR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DB </a:t>
            </a:r>
            <a:r>
              <a:rPr lang="en-US" altLang="ko-KR" sz="9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Server</a:t>
            </a:r>
            <a:endParaRPr lang="en-US" altLang="ko-KR" sz="9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96" name="TextBox 963">
            <a:extLst>
              <a:ext uri="{FF2B5EF4-FFF2-40B4-BE49-F238E27FC236}">
                <a16:creationId xmlns="" xmlns:a16="http://schemas.microsoft.com/office/drawing/2014/main" id="{4991D582-7345-455A-882F-FF13307B4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982" y="3099432"/>
            <a:ext cx="469114" cy="2051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5471" tIns="37735" rIns="75471" bIns="37735">
            <a:spAutoFit/>
          </a:bodyPr>
          <a:lstStyle>
            <a:lvl1pPr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ko-KR" sz="838" b="1" kern="0" dirty="0">
                <a:solidFill>
                  <a:schemeClr val="accent1"/>
                </a:solidFill>
                <a:latin typeface="+mj-lt"/>
                <a:ea typeface="+mj-ea"/>
                <a:cs typeface="Tahoma" pitchFamily="34" charset="0"/>
              </a:rPr>
              <a:t>Active</a:t>
            </a:r>
          </a:p>
        </p:txBody>
      </p:sp>
      <p:sp>
        <p:nvSpPr>
          <p:cNvPr id="97" name="TextBox 963">
            <a:extLst>
              <a:ext uri="{FF2B5EF4-FFF2-40B4-BE49-F238E27FC236}">
                <a16:creationId xmlns="" xmlns:a16="http://schemas.microsoft.com/office/drawing/2014/main" id="{4991D582-7345-455A-882F-FF13307B4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617" y="3091383"/>
            <a:ext cx="613641" cy="2051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5471" tIns="37735" rIns="75471" bIns="37735">
            <a:spAutoFit/>
          </a:bodyPr>
          <a:lstStyle>
            <a:lvl1pPr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ko-KR" sz="838" b="1" kern="0" dirty="0">
                <a:solidFill>
                  <a:srgbClr val="FF0000"/>
                </a:solidFill>
                <a:latin typeface="+mj-lt"/>
                <a:ea typeface="+mj-ea"/>
                <a:cs typeface="Tahoma" pitchFamily="34" charset="0"/>
              </a:rPr>
              <a:t>Stand by </a:t>
            </a:r>
          </a:p>
        </p:txBody>
      </p:sp>
      <p:sp>
        <p:nvSpPr>
          <p:cNvPr id="98" name="Rectangle 10">
            <a:extLst>
              <a:ext uri="{FF2B5EF4-FFF2-40B4-BE49-F238E27FC236}">
                <a16:creationId xmlns="" xmlns:a16="http://schemas.microsoft.com/office/drawing/2014/main" id="{571E912E-DB44-458A-8E05-6A43AFCA5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4" y="2261122"/>
            <a:ext cx="962599" cy="1065825"/>
          </a:xfrm>
          <a:prstGeom prst="roundRect">
            <a:avLst>
              <a:gd name="adj" fmla="val 4407"/>
            </a:avLst>
          </a:prstGeom>
          <a:solidFill>
            <a:srgbClr val="FFFFFF"/>
          </a:solidFill>
          <a:ln w="12700">
            <a:solidFill>
              <a:srgbClr val="95ABCB"/>
            </a:solidFill>
            <a:round/>
            <a:headEnd/>
            <a:tailEnd/>
          </a:ln>
        </p:spPr>
        <p:txBody>
          <a:bodyPr lIns="0" tIns="0" rIns="0" bIns="0" anchorCtr="1"/>
          <a:lstStyle/>
          <a:p>
            <a:pPr algn="ctr" defTabSz="929641" latinLnBrk="1">
              <a:lnSpc>
                <a:spcPts val="900"/>
              </a:lnSpc>
              <a:spcBef>
                <a:spcPct val="20000"/>
              </a:spcBef>
              <a:defRPr/>
            </a:pPr>
            <a:r>
              <a:rPr lang="en-US" altLang="ko-KR" sz="9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Backup &amp; Restore</a:t>
            </a:r>
          </a:p>
          <a:p>
            <a:pPr algn="ctr" defTabSz="929641" latinLnBrk="1">
              <a:lnSpc>
                <a:spcPts val="900"/>
              </a:lnSpc>
              <a:spcBef>
                <a:spcPct val="20000"/>
              </a:spcBef>
              <a:defRPr/>
            </a:pPr>
            <a:r>
              <a:rPr lang="en-US" altLang="ko-KR" sz="9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Server</a:t>
            </a:r>
            <a:endParaRPr lang="en-US" altLang="ko-KR" sz="9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pic>
        <p:nvPicPr>
          <p:cNvPr id="99" name="Picture 18" descr="http://www.greenitc.com.au/wp-content/uploads/2012/06/hp-mediasmart-home-server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38" y="2542093"/>
            <a:ext cx="543647" cy="69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타원 99">
            <a:extLst>
              <a:ext uri="{FF2B5EF4-FFF2-40B4-BE49-F238E27FC236}">
                <a16:creationId xmlns="" xmlns:a16="http://schemas.microsoft.com/office/drawing/2014/main" id="{98E5AFAF-313E-4D37-9333-765B41B36CFE}"/>
              </a:ext>
            </a:extLst>
          </p:cNvPr>
          <p:cNvSpPr>
            <a:spLocks noChangeAspect="1"/>
          </p:cNvSpPr>
          <p:nvPr/>
        </p:nvSpPr>
        <p:spPr bwMode="auto">
          <a:xfrm>
            <a:off x="4124838" y="3446235"/>
            <a:ext cx="95804" cy="95804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5471" tIns="37735" rIns="75471" bIns="37735"/>
          <a:lstStyle/>
          <a:p>
            <a:pPr defTabSz="784491" latinLnBrk="1">
              <a:defRPr/>
            </a:pPr>
            <a:endParaRPr lang="ko-KR" altLang="en-US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pic>
        <p:nvPicPr>
          <p:cNvPr id="101" name="Picture 4" descr="backup에 대한 이미지 검색결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198" y="2702637"/>
            <a:ext cx="376862" cy="50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서버에 대한 이미지 검색결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85" y="2542093"/>
            <a:ext cx="412970" cy="5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서버에 대한 이미지 검색결과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05" y="2528093"/>
            <a:ext cx="412970" cy="5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1" name="직선 연결선 120"/>
          <p:cNvCxnSpPr/>
          <p:nvPr/>
        </p:nvCxnSpPr>
        <p:spPr bwMode="auto">
          <a:xfrm flipV="1">
            <a:off x="1016197" y="3060705"/>
            <a:ext cx="194011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직선 연결선 121"/>
          <p:cNvCxnSpPr/>
          <p:nvPr/>
        </p:nvCxnSpPr>
        <p:spPr bwMode="auto">
          <a:xfrm flipV="1">
            <a:off x="1204460" y="3054913"/>
            <a:ext cx="0" cy="4296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직선 연결선 122"/>
          <p:cNvCxnSpPr/>
          <p:nvPr/>
        </p:nvCxnSpPr>
        <p:spPr bwMode="auto">
          <a:xfrm flipV="1">
            <a:off x="1203077" y="3061316"/>
            <a:ext cx="194011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직사각형 123"/>
          <p:cNvSpPr/>
          <p:nvPr/>
        </p:nvSpPr>
        <p:spPr bwMode="auto">
          <a:xfrm>
            <a:off x="1150306" y="3029881"/>
            <a:ext cx="111962" cy="677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>
              <a:latin typeface="+mj-lt"/>
              <a:ea typeface="+mj-ea"/>
            </a:endParaRPr>
          </a:p>
        </p:txBody>
      </p:sp>
      <p:sp>
        <p:nvSpPr>
          <p:cNvPr id="125" name="타원 124">
            <a:extLst>
              <a:ext uri="{FF2B5EF4-FFF2-40B4-BE49-F238E27FC236}">
                <a16:creationId xmlns="" xmlns:a16="http://schemas.microsoft.com/office/drawing/2014/main" id="{98E5AFAF-313E-4D37-9333-765B41B36CFE}"/>
              </a:ext>
            </a:extLst>
          </p:cNvPr>
          <p:cNvSpPr>
            <a:spLocks noChangeAspect="1"/>
          </p:cNvSpPr>
          <p:nvPr/>
        </p:nvSpPr>
        <p:spPr bwMode="auto">
          <a:xfrm>
            <a:off x="1155175" y="3446235"/>
            <a:ext cx="95804" cy="95804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5471" tIns="37735" rIns="75471" bIns="37735"/>
          <a:lstStyle/>
          <a:p>
            <a:pPr defTabSz="784491" latinLnBrk="1">
              <a:defRPr/>
            </a:pPr>
            <a:endParaRPr lang="ko-KR" altLang="en-US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pic>
        <p:nvPicPr>
          <p:cNvPr id="127" name="Picture 492" descr="C:\WINDOWS\Application Data\Microsoft\Media Catalog\attview_0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73" y="2475590"/>
            <a:ext cx="578429" cy="60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4" name="직선 연결선 133"/>
          <p:cNvCxnSpPr/>
          <p:nvPr/>
        </p:nvCxnSpPr>
        <p:spPr bwMode="auto">
          <a:xfrm flipV="1">
            <a:off x="2576218" y="3060705"/>
            <a:ext cx="194011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직선 연결선 134"/>
          <p:cNvCxnSpPr/>
          <p:nvPr/>
        </p:nvCxnSpPr>
        <p:spPr bwMode="auto">
          <a:xfrm flipV="1">
            <a:off x="2764481" y="3054913"/>
            <a:ext cx="0" cy="4296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직선 연결선 135"/>
          <p:cNvCxnSpPr/>
          <p:nvPr/>
        </p:nvCxnSpPr>
        <p:spPr bwMode="auto">
          <a:xfrm flipV="1">
            <a:off x="2763098" y="3061316"/>
            <a:ext cx="194011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7" name="직사각형 136"/>
          <p:cNvSpPr/>
          <p:nvPr/>
        </p:nvSpPr>
        <p:spPr bwMode="auto">
          <a:xfrm>
            <a:off x="2710327" y="3029881"/>
            <a:ext cx="111962" cy="677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>
              <a:latin typeface="+mj-lt"/>
              <a:ea typeface="+mj-ea"/>
            </a:endParaRPr>
          </a:p>
        </p:txBody>
      </p:sp>
      <p:sp>
        <p:nvSpPr>
          <p:cNvPr id="138" name="타원 137">
            <a:extLst>
              <a:ext uri="{FF2B5EF4-FFF2-40B4-BE49-F238E27FC236}">
                <a16:creationId xmlns="" xmlns:a16="http://schemas.microsoft.com/office/drawing/2014/main" id="{98E5AFAF-313E-4D37-9333-765B41B36CFE}"/>
              </a:ext>
            </a:extLst>
          </p:cNvPr>
          <p:cNvSpPr>
            <a:spLocks noChangeAspect="1"/>
          </p:cNvSpPr>
          <p:nvPr/>
        </p:nvSpPr>
        <p:spPr bwMode="auto">
          <a:xfrm>
            <a:off x="2715196" y="3446235"/>
            <a:ext cx="95804" cy="95804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5471" tIns="37735" rIns="75471" bIns="37735"/>
          <a:lstStyle/>
          <a:p>
            <a:pPr defTabSz="784491" latinLnBrk="1">
              <a:defRPr/>
            </a:pPr>
            <a:endParaRPr lang="ko-KR" altLang="en-US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sp>
        <p:nvSpPr>
          <p:cNvPr id="85" name="TextBox 84"/>
          <p:cNvSpPr txBox="1"/>
          <p:nvPr/>
        </p:nvSpPr>
        <p:spPr bwMode="auto">
          <a:xfrm>
            <a:off x="179512" y="729040"/>
            <a:ext cx="9469051" cy="57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lnSpc>
                <a:spcPts val="1401"/>
              </a:lnSpc>
              <a:defRPr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LIMS: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이중화된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DB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서버와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서버를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각각 두고 별도의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백업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복구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서버로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구성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>
              <a:lnSpc>
                <a:spcPts val="1401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CDS: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이중화된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CDS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서버를 기반으로 여러 기기의 데이터를 통합으로 관리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1" name="직선 연결선 160">
            <a:extLst>
              <a:ext uri="{FF2B5EF4-FFF2-40B4-BE49-F238E27FC236}">
                <a16:creationId xmlns="" xmlns:a16="http://schemas.microsoft.com/office/drawing/2014/main" id="{F6C7FB63-A674-486A-AC69-6A6E9A5435B4}"/>
              </a:ext>
            </a:extLst>
          </p:cNvPr>
          <p:cNvCxnSpPr/>
          <p:nvPr/>
        </p:nvCxnSpPr>
        <p:spPr bwMode="auto">
          <a:xfrm>
            <a:off x="506844" y="3780379"/>
            <a:ext cx="4500000" cy="0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2" name="Rectangle 14">
            <a:extLst>
              <a:ext uri="{FF2B5EF4-FFF2-40B4-BE49-F238E27FC236}">
                <a16:creationId xmlns="" xmlns:a16="http://schemas.microsoft.com/office/drawing/2014/main" id="{D695A4F4-3D0D-45BA-BB23-9A1171D85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40" y="3701873"/>
            <a:ext cx="95804" cy="1570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75471" tIns="37735" rIns="75471" bIns="37735" anchor="ctr"/>
          <a:lstStyle/>
          <a:p>
            <a:pPr algn="ctr" latinLnBrk="1">
              <a:defRPr/>
            </a:pPr>
            <a:endParaRPr lang="ko-KR" altLang="ko-KR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sp>
        <p:nvSpPr>
          <p:cNvPr id="163" name="Rectangle 14">
            <a:extLst>
              <a:ext uri="{FF2B5EF4-FFF2-40B4-BE49-F238E27FC236}">
                <a16:creationId xmlns="" xmlns:a16="http://schemas.microsoft.com/office/drawing/2014/main" id="{08834555-69A2-489D-A122-839FC92C8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878" y="3701873"/>
            <a:ext cx="95804" cy="1570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75471" tIns="37735" rIns="75471" bIns="37735" anchor="ctr"/>
          <a:lstStyle/>
          <a:p>
            <a:pPr algn="ctr" latinLnBrk="1">
              <a:defRPr/>
            </a:pPr>
            <a:endParaRPr lang="ko-KR" altLang="ko-KR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sp>
        <p:nvSpPr>
          <p:cNvPr id="164" name="Rectangle 10">
            <a:extLst>
              <a:ext uri="{FF2B5EF4-FFF2-40B4-BE49-F238E27FC236}">
                <a16:creationId xmlns="" xmlns:a16="http://schemas.microsoft.com/office/drawing/2014/main" id="{DE2FE527-6390-4EAB-92DF-4FDA7D046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4035302"/>
            <a:ext cx="2378174" cy="1769962"/>
          </a:xfrm>
          <a:prstGeom prst="roundRect">
            <a:avLst>
              <a:gd name="adj" fmla="val 4407"/>
            </a:avLst>
          </a:prstGeom>
          <a:solidFill>
            <a:srgbClr val="FFFFFF"/>
          </a:solidFill>
          <a:ln w="12700">
            <a:solidFill>
              <a:srgbClr val="95ABCB"/>
            </a:solidFill>
            <a:round/>
            <a:headEnd/>
            <a:tailEnd/>
          </a:ln>
        </p:spPr>
        <p:txBody>
          <a:bodyPr lIns="0" tIns="0" rIns="0" bIns="0" anchor="b" anchorCtr="1"/>
          <a:lstStyle/>
          <a:p>
            <a:pPr algn="ctr" defTabSz="929641" latinLnBrk="1">
              <a:spcBef>
                <a:spcPct val="20000"/>
              </a:spcBef>
              <a:defRPr/>
            </a:pPr>
            <a:r>
              <a:rPr lang="en-US" altLang="ko-KR" sz="117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   </a:t>
            </a:r>
            <a:r>
              <a:rPr lang="en-US" altLang="ko-KR" sz="1173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Laboratory</a:t>
            </a:r>
            <a:endParaRPr lang="ko-KR" altLang="ko-KR" sz="1173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165" name="타원 102"/>
          <p:cNvSpPr>
            <a:spLocks noChangeArrowheads="1"/>
          </p:cNvSpPr>
          <p:nvPr/>
        </p:nvSpPr>
        <p:spPr bwMode="auto">
          <a:xfrm>
            <a:off x="4446582" y="3820297"/>
            <a:ext cx="500312" cy="505634"/>
          </a:xfrm>
          <a:prstGeom prst="ellipse">
            <a:avLst/>
          </a:prstGeom>
          <a:solidFill>
            <a:srgbClr val="C0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5471" tIns="37735" rIns="75471" bIns="37735" anchor="ctr"/>
          <a:lstStyle>
            <a:lvl1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kumimoji="0" lang="ko-KR" altLang="en-US" sz="2012" b="1">
              <a:latin typeface="+mj-lt"/>
              <a:ea typeface="+mj-ea"/>
            </a:endParaRPr>
          </a:p>
        </p:txBody>
      </p:sp>
      <p:sp>
        <p:nvSpPr>
          <p:cNvPr id="166" name="타원 103"/>
          <p:cNvSpPr>
            <a:spLocks noChangeArrowheads="1"/>
          </p:cNvSpPr>
          <p:nvPr/>
        </p:nvSpPr>
        <p:spPr bwMode="auto">
          <a:xfrm>
            <a:off x="4646175" y="3979417"/>
            <a:ext cx="498982" cy="504304"/>
          </a:xfrm>
          <a:prstGeom prst="ellipse">
            <a:avLst/>
          </a:prstGeom>
          <a:solidFill>
            <a:srgbClr val="C0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5471" tIns="37735" rIns="75471" bIns="37735" anchor="ctr"/>
          <a:lstStyle>
            <a:lvl1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kumimoji="0" lang="ko-KR" altLang="en-US" sz="2012" b="1">
              <a:latin typeface="+mj-lt"/>
              <a:ea typeface="+mj-ea"/>
            </a:endParaRPr>
          </a:p>
        </p:txBody>
      </p:sp>
      <p:sp>
        <p:nvSpPr>
          <p:cNvPr id="167" name="타원 102"/>
          <p:cNvSpPr>
            <a:spLocks noChangeArrowheads="1"/>
          </p:cNvSpPr>
          <p:nvPr/>
        </p:nvSpPr>
        <p:spPr bwMode="auto">
          <a:xfrm>
            <a:off x="4519767" y="4063246"/>
            <a:ext cx="501642" cy="505634"/>
          </a:xfrm>
          <a:prstGeom prst="ellipse">
            <a:avLst/>
          </a:prstGeom>
          <a:solidFill>
            <a:srgbClr val="C0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5471" tIns="37735" rIns="75471" bIns="37735" anchor="ctr"/>
          <a:lstStyle>
            <a:lvl1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kumimoji="0" lang="ko-KR" altLang="en-US" sz="2012" b="1">
              <a:latin typeface="+mj-lt"/>
              <a:ea typeface="+mj-ea"/>
            </a:endParaRPr>
          </a:p>
        </p:txBody>
      </p:sp>
      <p:sp>
        <p:nvSpPr>
          <p:cNvPr id="168" name="타원 103"/>
          <p:cNvSpPr>
            <a:spLocks noChangeArrowheads="1"/>
          </p:cNvSpPr>
          <p:nvPr/>
        </p:nvSpPr>
        <p:spPr bwMode="auto">
          <a:xfrm>
            <a:off x="4474525" y="3956797"/>
            <a:ext cx="498981" cy="504303"/>
          </a:xfrm>
          <a:prstGeom prst="ellipse">
            <a:avLst/>
          </a:prstGeom>
          <a:solidFill>
            <a:srgbClr val="C0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5471" tIns="37735" rIns="75471" bIns="37735" anchor="ctr"/>
          <a:lstStyle>
            <a:lvl1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kumimoji="0" lang="ko-KR" altLang="en-US" sz="2012" b="1">
              <a:latin typeface="+mj-lt"/>
              <a:ea typeface="+mj-ea"/>
            </a:endParaRPr>
          </a:p>
        </p:txBody>
      </p:sp>
      <p:pic>
        <p:nvPicPr>
          <p:cNvPr id="170" name="Picture 14" descr="http://1.bp.blogspot.com/_GfNbBNHT7ko/TAzctmtoaCI/AAAAAAAAAHU/rKsAlWTekj4/s1600/netgear_gs748ts_48_port_gigabit_network_switch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086" y="3954794"/>
            <a:ext cx="501195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" name="타원 170">
            <a:extLst>
              <a:ext uri="{FF2B5EF4-FFF2-40B4-BE49-F238E27FC236}">
                <a16:creationId xmlns="" xmlns:a16="http://schemas.microsoft.com/office/drawing/2014/main" id="{E913A730-63D2-4F02-A930-34835C51F3AD}"/>
              </a:ext>
            </a:extLst>
          </p:cNvPr>
          <p:cNvSpPr>
            <a:spLocks noChangeAspect="1"/>
          </p:cNvSpPr>
          <p:nvPr/>
        </p:nvSpPr>
        <p:spPr bwMode="auto">
          <a:xfrm>
            <a:off x="2933670" y="3732477"/>
            <a:ext cx="93143" cy="9580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5471" tIns="37735" rIns="75471" bIns="37735"/>
          <a:lstStyle/>
          <a:p>
            <a:pPr defTabSz="784491" latinLnBrk="1">
              <a:defRPr/>
            </a:pPr>
            <a:endParaRPr lang="ko-KR" altLang="en-US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cxnSp>
        <p:nvCxnSpPr>
          <p:cNvPr id="172" name="직선 연결선 1051"/>
          <p:cNvCxnSpPr>
            <a:cxnSpLocks noChangeShapeType="1"/>
          </p:cNvCxnSpPr>
          <p:nvPr/>
        </p:nvCxnSpPr>
        <p:spPr bwMode="auto">
          <a:xfrm>
            <a:off x="2980029" y="3765612"/>
            <a:ext cx="0" cy="1821744"/>
          </a:xfrm>
          <a:prstGeom prst="line">
            <a:avLst/>
          </a:prstGeom>
          <a:noFill/>
          <a:ln w="19050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3" name="Rectangle 14">
            <a:extLst>
              <a:ext uri="{FF2B5EF4-FFF2-40B4-BE49-F238E27FC236}">
                <a16:creationId xmlns="" xmlns:a16="http://schemas.microsoft.com/office/drawing/2014/main" id="{2B99883B-E15D-43EC-835C-54D65CCA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470" y="5603613"/>
            <a:ext cx="222213" cy="1170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75471" tIns="37735" rIns="75471" bIns="37735" anchor="ctr"/>
          <a:lstStyle/>
          <a:p>
            <a:pPr algn="ctr" latinLnBrk="1">
              <a:defRPr/>
            </a:pPr>
            <a:endParaRPr lang="ko-KR" altLang="ko-KR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cxnSp>
        <p:nvCxnSpPr>
          <p:cNvPr id="174" name="직선 연결선 238"/>
          <p:cNvCxnSpPr>
            <a:cxnSpLocks noChangeShapeType="1"/>
          </p:cNvCxnSpPr>
          <p:nvPr/>
        </p:nvCxnSpPr>
        <p:spPr bwMode="auto">
          <a:xfrm>
            <a:off x="2980029" y="4612316"/>
            <a:ext cx="15153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5" name="Picture 16" descr="D:\템플릿\업무용 이미지\기기\6890N_R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726" y="4319937"/>
            <a:ext cx="612427" cy="51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16" descr="http://www.medwow.com/med/hplc/waters/alliance-2690/alliance-2690.mth43753_200_200.jpg.pagespeed.ce.8OMgqXnKx9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30" y="4404608"/>
            <a:ext cx="412211" cy="31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7" name="직선 연결선 238"/>
          <p:cNvCxnSpPr>
            <a:cxnSpLocks noChangeShapeType="1"/>
          </p:cNvCxnSpPr>
          <p:nvPr/>
        </p:nvCxnSpPr>
        <p:spPr bwMode="auto">
          <a:xfrm>
            <a:off x="2978721" y="5061482"/>
            <a:ext cx="15153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8" name="Picture 94" descr="http://media.mt.com/dam/mt_ext_files/Product/Product/2/S20_SevenEasy_pH_US_eStore_Product-Product_1155894847959_files/SevenEasy_S20K_l_1155894847959_jpg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198" y="4835252"/>
            <a:ext cx="399124" cy="40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" name="Picture 96" descr="http://media.mt.com/dam/mt_ext_files/Product/Product/6/XP204_Product-Product_1107771997375_files/XP204big_jpg.jp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48" y="4844513"/>
            <a:ext cx="332385" cy="42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" name="Picture 96" descr="http://media.mt.com/dam/mt_ext_files/Product/Product/6/XP204_Product-Product_1107771997375_files/XP204big_jpg.jpe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247" y="4844513"/>
            <a:ext cx="332385" cy="42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2" descr="http://iran-banner.com/Portals/0/productimages/207492_01bd7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15" y="4856421"/>
            <a:ext cx="484183" cy="36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Picture 102" descr="http://2.imimg.com/data2/CO/SS/MY-2835521/uv-1800-250x250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75" y="4311999"/>
            <a:ext cx="616352" cy="61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" name="Rectangle 10">
            <a:extLst>
              <a:ext uri="{FF2B5EF4-FFF2-40B4-BE49-F238E27FC236}">
                <a16:creationId xmlns="" xmlns:a16="http://schemas.microsoft.com/office/drawing/2014/main" id="{4181F5A0-4DBA-42AC-9BAA-2ACB1AA84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00" y="4015344"/>
            <a:ext cx="1998275" cy="1160561"/>
          </a:xfrm>
          <a:prstGeom prst="roundRect">
            <a:avLst>
              <a:gd name="adj" fmla="val 4407"/>
            </a:avLst>
          </a:prstGeom>
          <a:solidFill>
            <a:srgbClr val="FFFFFF"/>
          </a:solidFill>
          <a:ln w="12700">
            <a:solidFill>
              <a:srgbClr val="95ABCB"/>
            </a:solidFill>
            <a:round/>
            <a:headEnd/>
            <a:tailEnd/>
          </a:ln>
        </p:spPr>
        <p:txBody>
          <a:bodyPr lIns="0" tIns="0" rIns="0" bIns="0" anchor="b" anchorCtr="1"/>
          <a:lstStyle/>
          <a:p>
            <a:pPr algn="ctr" defTabSz="929641" latinLnBrk="1">
              <a:spcBef>
                <a:spcPct val="20000"/>
              </a:spcBef>
              <a:defRPr/>
            </a:pPr>
            <a:r>
              <a:rPr lang="en-US" altLang="ko-KR" sz="117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        Office</a:t>
            </a:r>
            <a:endParaRPr lang="ko-KR" altLang="ko-KR" sz="1173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184" name="타원 102"/>
          <p:cNvSpPr>
            <a:spLocks noChangeArrowheads="1"/>
          </p:cNvSpPr>
          <p:nvPr/>
        </p:nvSpPr>
        <p:spPr bwMode="auto">
          <a:xfrm>
            <a:off x="196899" y="4814110"/>
            <a:ext cx="500312" cy="505634"/>
          </a:xfrm>
          <a:prstGeom prst="ellipse">
            <a:avLst/>
          </a:prstGeom>
          <a:solidFill>
            <a:srgbClr val="C0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5471" tIns="37735" rIns="75471" bIns="37735" anchor="ctr"/>
          <a:lstStyle>
            <a:lvl1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kumimoji="0" lang="ko-KR" altLang="en-US" sz="2012" b="1">
              <a:latin typeface="+mj-lt"/>
              <a:ea typeface="+mj-ea"/>
            </a:endParaRPr>
          </a:p>
        </p:txBody>
      </p:sp>
      <p:sp>
        <p:nvSpPr>
          <p:cNvPr id="185" name="타원 103"/>
          <p:cNvSpPr>
            <a:spLocks noChangeArrowheads="1"/>
          </p:cNvSpPr>
          <p:nvPr/>
        </p:nvSpPr>
        <p:spPr bwMode="auto">
          <a:xfrm>
            <a:off x="396492" y="4877980"/>
            <a:ext cx="498981" cy="504303"/>
          </a:xfrm>
          <a:prstGeom prst="ellipse">
            <a:avLst/>
          </a:prstGeom>
          <a:solidFill>
            <a:srgbClr val="C0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5471" tIns="37735" rIns="75471" bIns="37735" anchor="ctr"/>
          <a:lstStyle>
            <a:lvl1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kumimoji="0" lang="ko-KR" altLang="en-US" sz="2012" b="1">
              <a:latin typeface="+mj-lt"/>
              <a:ea typeface="+mj-ea"/>
            </a:endParaRPr>
          </a:p>
        </p:txBody>
      </p:sp>
      <p:sp>
        <p:nvSpPr>
          <p:cNvPr id="186" name="타원 102"/>
          <p:cNvSpPr>
            <a:spLocks noChangeArrowheads="1"/>
          </p:cNvSpPr>
          <p:nvPr/>
        </p:nvSpPr>
        <p:spPr bwMode="auto">
          <a:xfrm>
            <a:off x="270083" y="4961808"/>
            <a:ext cx="501643" cy="505634"/>
          </a:xfrm>
          <a:prstGeom prst="ellipse">
            <a:avLst/>
          </a:prstGeom>
          <a:solidFill>
            <a:srgbClr val="C0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5471" tIns="37735" rIns="75471" bIns="37735" anchor="ctr"/>
          <a:lstStyle>
            <a:lvl1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kumimoji="0" lang="ko-KR" altLang="en-US" sz="2012" b="1">
              <a:latin typeface="+mj-lt"/>
              <a:ea typeface="+mj-ea"/>
            </a:endParaRPr>
          </a:p>
        </p:txBody>
      </p:sp>
      <p:sp>
        <p:nvSpPr>
          <p:cNvPr id="187" name="타원 103"/>
          <p:cNvSpPr>
            <a:spLocks noChangeArrowheads="1"/>
          </p:cNvSpPr>
          <p:nvPr/>
        </p:nvSpPr>
        <p:spPr bwMode="auto">
          <a:xfrm>
            <a:off x="224842" y="4855359"/>
            <a:ext cx="498982" cy="502973"/>
          </a:xfrm>
          <a:prstGeom prst="ellipse">
            <a:avLst/>
          </a:prstGeom>
          <a:solidFill>
            <a:srgbClr val="C0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5471" tIns="37735" rIns="75471" bIns="37735" anchor="ctr"/>
          <a:lstStyle>
            <a:lvl1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kumimoji="0" lang="ko-KR" altLang="en-US" sz="2012" b="1">
              <a:latin typeface="+mj-lt"/>
              <a:ea typeface="+mj-ea"/>
            </a:endParaRPr>
          </a:p>
        </p:txBody>
      </p:sp>
      <p:pic>
        <p:nvPicPr>
          <p:cNvPr id="189" name="Picture 14" descr="http://1.bp.blogspot.com/_GfNbBNHT7ko/TAzctmtoaCI/AAAAAAAAAHU/rKsAlWTekj4/s1600/netgear_gs748ts_48_port_gigabit_network_switch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83" y="3956125"/>
            <a:ext cx="501434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" name="타원 189">
            <a:extLst>
              <a:ext uri="{FF2B5EF4-FFF2-40B4-BE49-F238E27FC236}">
                <a16:creationId xmlns="" xmlns:a16="http://schemas.microsoft.com/office/drawing/2014/main" id="{1DFFF837-8E20-4434-8295-B783C134FD93}"/>
              </a:ext>
            </a:extLst>
          </p:cNvPr>
          <p:cNvSpPr>
            <a:spLocks noChangeAspect="1"/>
          </p:cNvSpPr>
          <p:nvPr/>
        </p:nvSpPr>
        <p:spPr bwMode="auto">
          <a:xfrm>
            <a:off x="1013898" y="3732477"/>
            <a:ext cx="91812" cy="9580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5471" tIns="37735" rIns="75471" bIns="37735"/>
          <a:lstStyle/>
          <a:p>
            <a:pPr defTabSz="784491" latinLnBrk="1">
              <a:defRPr/>
            </a:pPr>
            <a:endParaRPr lang="ko-KR" altLang="en-US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cxnSp>
        <p:nvCxnSpPr>
          <p:cNvPr id="191" name="직선 연결선 1051"/>
          <p:cNvCxnSpPr>
            <a:cxnSpLocks noChangeShapeType="1"/>
          </p:cNvCxnSpPr>
          <p:nvPr/>
        </p:nvCxnSpPr>
        <p:spPr bwMode="auto">
          <a:xfrm>
            <a:off x="1059139" y="3766943"/>
            <a:ext cx="0" cy="1187682"/>
          </a:xfrm>
          <a:prstGeom prst="line">
            <a:avLst/>
          </a:prstGeom>
          <a:noFill/>
          <a:ln w="19050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2" name="Rectangle 14">
            <a:extLst>
              <a:ext uri="{FF2B5EF4-FFF2-40B4-BE49-F238E27FC236}">
                <a16:creationId xmlns="" xmlns:a16="http://schemas.microsoft.com/office/drawing/2014/main" id="{6261E1AC-6765-493F-B44B-DAE06A6EA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367" y="4965998"/>
            <a:ext cx="223544" cy="1170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75471" tIns="37735" rIns="75471" bIns="37735" anchor="ctr"/>
          <a:lstStyle/>
          <a:p>
            <a:pPr algn="ctr" latinLnBrk="1">
              <a:defRPr/>
            </a:pPr>
            <a:endParaRPr lang="ko-KR" altLang="ko-KR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cxnSp>
        <p:nvCxnSpPr>
          <p:cNvPr id="194" name="직선 연결선 238"/>
          <p:cNvCxnSpPr>
            <a:cxnSpLocks noChangeShapeType="1"/>
          </p:cNvCxnSpPr>
          <p:nvPr/>
        </p:nvCxnSpPr>
        <p:spPr bwMode="auto">
          <a:xfrm>
            <a:off x="1057736" y="4696947"/>
            <a:ext cx="931416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5" name="Picture 2" descr="http://iran-banner.com/Portals/0/productimages/207492_01bd7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73" y="4491886"/>
            <a:ext cx="484414" cy="36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2" descr="http://iran-banner.com/Portals/0/productimages/207492_01bd7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74" y="4506431"/>
            <a:ext cx="484414" cy="36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" name="TextBox 963">
            <a:extLst>
              <a:ext uri="{FF2B5EF4-FFF2-40B4-BE49-F238E27FC236}">
                <a16:creationId xmlns="" xmlns:a16="http://schemas.microsoft.com/office/drawing/2014/main" id="{E2B2C2F1-7B21-43AD-948D-E8209B69C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043" y="4348062"/>
            <a:ext cx="1394741" cy="2051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5471" tIns="37735" rIns="75471" bIns="37735">
            <a:spAutoFit/>
          </a:bodyPr>
          <a:lstStyle>
            <a:lvl1pPr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ko-KR" sz="838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ahoma" pitchFamily="34" charset="0"/>
              </a:rPr>
              <a:t>Windows </a:t>
            </a:r>
            <a:r>
              <a:rPr lang="en-US" altLang="ko-KR" sz="838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ahoma" pitchFamily="34" charset="0"/>
              </a:rPr>
              <a:t>Clients</a:t>
            </a:r>
          </a:p>
        </p:txBody>
      </p:sp>
      <p:pic>
        <p:nvPicPr>
          <p:cNvPr id="203" name="그림 20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553" y="4442105"/>
            <a:ext cx="427055" cy="427055"/>
          </a:xfrm>
          <a:prstGeom prst="rect">
            <a:avLst/>
          </a:prstGeom>
        </p:spPr>
      </p:pic>
      <p:sp>
        <p:nvSpPr>
          <p:cNvPr id="251" name="직사각형 250">
            <a:extLst>
              <a:ext uri="{FF2B5EF4-FFF2-40B4-BE49-F238E27FC236}">
                <a16:creationId xmlns="" xmlns:a16="http://schemas.microsoft.com/office/drawing/2014/main" id="{2D1CDD26-3184-4907-B244-F5C281BAFDB4}"/>
              </a:ext>
            </a:extLst>
          </p:cNvPr>
          <p:cNvSpPr/>
          <p:nvPr/>
        </p:nvSpPr>
        <p:spPr bwMode="auto">
          <a:xfrm>
            <a:off x="6252874" y="2260655"/>
            <a:ext cx="1298164" cy="106582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508BCC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lIns="75471" tIns="37735" rIns="75471" bIns="37735"/>
          <a:lstStyle/>
          <a:p>
            <a:pPr defTabSz="784491" latinLnBrk="1">
              <a:defRPr/>
            </a:pPr>
            <a:endParaRPr lang="ko-KR" altLang="en-US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sp>
        <p:nvSpPr>
          <p:cNvPr id="252" name="타원 102"/>
          <p:cNvSpPr>
            <a:spLocks noChangeArrowheads="1"/>
          </p:cNvSpPr>
          <p:nvPr/>
        </p:nvSpPr>
        <p:spPr bwMode="auto">
          <a:xfrm>
            <a:off x="5977111" y="1962597"/>
            <a:ext cx="558859" cy="509627"/>
          </a:xfrm>
          <a:prstGeom prst="ellipse">
            <a:avLst/>
          </a:prstGeom>
          <a:solidFill>
            <a:srgbClr val="3691D3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5471" tIns="37735" rIns="75471" bIns="37735" anchor="ctr"/>
          <a:lstStyle>
            <a:lvl1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kumimoji="0" lang="ko-KR" altLang="en-US" sz="2012" b="1">
              <a:latin typeface="+mj-lt"/>
              <a:ea typeface="+mj-ea"/>
            </a:endParaRPr>
          </a:p>
        </p:txBody>
      </p:sp>
      <p:sp>
        <p:nvSpPr>
          <p:cNvPr id="253" name="타원 103"/>
          <p:cNvSpPr>
            <a:spLocks noChangeArrowheads="1"/>
          </p:cNvSpPr>
          <p:nvPr/>
        </p:nvSpPr>
        <p:spPr bwMode="auto">
          <a:xfrm>
            <a:off x="6138117" y="1939976"/>
            <a:ext cx="554867" cy="509626"/>
          </a:xfrm>
          <a:prstGeom prst="ellipse">
            <a:avLst/>
          </a:prstGeom>
          <a:solidFill>
            <a:srgbClr val="3691D3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5471" tIns="37735" rIns="75471" bIns="37735" anchor="ctr"/>
          <a:lstStyle>
            <a:lvl1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kumimoji="0" lang="ko-KR" altLang="en-US" sz="2012" b="1">
              <a:latin typeface="+mj-lt"/>
              <a:ea typeface="+mj-ea"/>
            </a:endParaRPr>
          </a:p>
        </p:txBody>
      </p:sp>
      <p:sp>
        <p:nvSpPr>
          <p:cNvPr id="254" name="타원 102"/>
          <p:cNvSpPr>
            <a:spLocks noChangeArrowheads="1"/>
          </p:cNvSpPr>
          <p:nvPr/>
        </p:nvSpPr>
        <p:spPr bwMode="auto">
          <a:xfrm>
            <a:off x="5981104" y="1865462"/>
            <a:ext cx="558859" cy="509626"/>
          </a:xfrm>
          <a:prstGeom prst="ellipse">
            <a:avLst/>
          </a:prstGeom>
          <a:solidFill>
            <a:srgbClr val="3691D3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5471" tIns="37735" rIns="75471" bIns="37735" anchor="ctr"/>
          <a:lstStyle>
            <a:lvl1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kumimoji="0" lang="ko-KR" altLang="en-US" sz="2012" b="1">
              <a:latin typeface="+mj-lt"/>
              <a:ea typeface="+mj-ea"/>
            </a:endParaRPr>
          </a:p>
        </p:txBody>
      </p:sp>
      <p:sp>
        <p:nvSpPr>
          <p:cNvPr id="255" name="TextBox 963">
            <a:extLst>
              <a:ext uri="{FF2B5EF4-FFF2-40B4-BE49-F238E27FC236}">
                <a16:creationId xmlns="" xmlns:a16="http://schemas.microsoft.com/office/drawing/2014/main" id="{564C25EF-76E7-4CD3-AC04-B2D209390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874" y="2268639"/>
            <a:ext cx="1401139" cy="21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471" tIns="37735" rIns="75471" bIns="37735">
            <a:spAutoFit/>
          </a:bodyPr>
          <a:lstStyle>
            <a:lvl1pPr marL="285750" indent="-285750" latinLnBrk="1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latinLnBrk="1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0" indent="0" latinLnBrk="0">
              <a:defRPr/>
            </a:pPr>
            <a:r>
              <a:rPr lang="en-US" altLang="ko-KR" sz="880" b="1" dirty="0" smtClean="0">
                <a:solidFill>
                  <a:srgbClr val="7F7F7F"/>
                </a:solidFill>
                <a:latin typeface="+mj-lt"/>
                <a:ea typeface="+mj-ea"/>
              </a:rPr>
              <a:t>CDS Server</a:t>
            </a:r>
            <a:endParaRPr lang="en-US" altLang="ko-KR" sz="880" b="1" dirty="0">
              <a:solidFill>
                <a:srgbClr val="7F7F7F"/>
              </a:solidFill>
              <a:latin typeface="+mj-lt"/>
              <a:ea typeface="+mj-ea"/>
            </a:endParaRPr>
          </a:p>
        </p:txBody>
      </p:sp>
      <p:pic>
        <p:nvPicPr>
          <p:cNvPr id="256" name="Picture 492" descr="C:\WINDOWS\Application Data\Microsoft\Media Catalog\attview_0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27" y="2475590"/>
            <a:ext cx="578429" cy="60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TextBox 963">
            <a:extLst>
              <a:ext uri="{FF2B5EF4-FFF2-40B4-BE49-F238E27FC236}">
                <a16:creationId xmlns="" xmlns:a16="http://schemas.microsoft.com/office/drawing/2014/main" id="{4991D582-7345-455A-882F-FF13307B4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683" y="3099806"/>
            <a:ext cx="469114" cy="2051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5471" tIns="37735" rIns="75471" bIns="37735">
            <a:spAutoFit/>
          </a:bodyPr>
          <a:lstStyle>
            <a:lvl1pPr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ko-KR" sz="838" b="1" kern="0" dirty="0">
                <a:solidFill>
                  <a:schemeClr val="accent1"/>
                </a:solidFill>
                <a:latin typeface="+mj-lt"/>
                <a:ea typeface="+mj-ea"/>
                <a:cs typeface="Tahoma" pitchFamily="34" charset="0"/>
              </a:rPr>
              <a:t>Active</a:t>
            </a:r>
          </a:p>
        </p:txBody>
      </p:sp>
      <p:sp>
        <p:nvSpPr>
          <p:cNvPr id="258" name="TextBox 963">
            <a:extLst>
              <a:ext uri="{FF2B5EF4-FFF2-40B4-BE49-F238E27FC236}">
                <a16:creationId xmlns="" xmlns:a16="http://schemas.microsoft.com/office/drawing/2014/main" id="{4991D582-7345-455A-882F-FF13307B4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318" y="3091757"/>
            <a:ext cx="613641" cy="2051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5471" tIns="37735" rIns="75471" bIns="37735">
            <a:spAutoFit/>
          </a:bodyPr>
          <a:lstStyle>
            <a:lvl1pPr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ko-KR" sz="838" b="1" kern="0" dirty="0">
                <a:solidFill>
                  <a:srgbClr val="FF0000"/>
                </a:solidFill>
                <a:latin typeface="+mj-lt"/>
                <a:ea typeface="+mj-ea"/>
                <a:cs typeface="Tahoma" pitchFamily="34" charset="0"/>
              </a:rPr>
              <a:t>Stand by </a:t>
            </a:r>
          </a:p>
        </p:txBody>
      </p:sp>
      <p:cxnSp>
        <p:nvCxnSpPr>
          <p:cNvPr id="259" name="직선 연결선 258"/>
          <p:cNvCxnSpPr/>
          <p:nvPr/>
        </p:nvCxnSpPr>
        <p:spPr bwMode="auto">
          <a:xfrm flipV="1">
            <a:off x="6681058" y="3060705"/>
            <a:ext cx="194011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직선 연결선 259"/>
          <p:cNvCxnSpPr/>
          <p:nvPr/>
        </p:nvCxnSpPr>
        <p:spPr bwMode="auto">
          <a:xfrm flipV="1">
            <a:off x="6867938" y="3061316"/>
            <a:ext cx="194011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직사각형 260"/>
          <p:cNvSpPr/>
          <p:nvPr/>
        </p:nvSpPr>
        <p:spPr bwMode="auto">
          <a:xfrm>
            <a:off x="6815167" y="3029881"/>
            <a:ext cx="111962" cy="677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>
              <a:latin typeface="+mj-lt"/>
              <a:ea typeface="+mj-ea"/>
            </a:endParaRPr>
          </a:p>
        </p:txBody>
      </p:sp>
      <p:pic>
        <p:nvPicPr>
          <p:cNvPr id="262" name="Picture 492" descr="C:\WINDOWS\Application Data\Microsoft\Media Catalog\attview_0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534" y="2475590"/>
            <a:ext cx="578429" cy="60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꺾인 연결선 14"/>
          <p:cNvCxnSpPr>
            <a:endCxn id="251" idx="1"/>
          </p:cNvCxnSpPr>
          <p:nvPr/>
        </p:nvCxnSpPr>
        <p:spPr bwMode="auto">
          <a:xfrm flipV="1">
            <a:off x="2980683" y="2793568"/>
            <a:ext cx="3272191" cy="2646324"/>
          </a:xfrm>
          <a:prstGeom prst="bentConnector3">
            <a:avLst>
              <a:gd name="adj1" fmla="val 765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5" name="TextBox 963">
            <a:extLst>
              <a:ext uri="{FF2B5EF4-FFF2-40B4-BE49-F238E27FC236}">
                <a16:creationId xmlns="" xmlns:a16="http://schemas.microsoft.com/office/drawing/2014/main" id="{4991D582-7345-455A-882F-FF13307B4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221" y="3764657"/>
            <a:ext cx="1190872" cy="2051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5471" tIns="37735" rIns="75471" bIns="37735">
            <a:spAutoFit/>
          </a:bodyPr>
          <a:lstStyle>
            <a:lvl1pPr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ko-KR" sz="838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ahoma" pitchFamily="34" charset="0"/>
              </a:rPr>
              <a:t>Local Area Network</a:t>
            </a:r>
          </a:p>
        </p:txBody>
      </p:sp>
      <p:cxnSp>
        <p:nvCxnSpPr>
          <p:cNvPr id="266" name="직선 연결선 265">
            <a:extLst>
              <a:ext uri="{FF2B5EF4-FFF2-40B4-BE49-F238E27FC236}">
                <a16:creationId xmlns="" xmlns:a16="http://schemas.microsoft.com/office/drawing/2014/main" id="{F6C7FB63-A674-486A-AC69-6A6E9A5435B4}"/>
              </a:ext>
            </a:extLst>
          </p:cNvPr>
          <p:cNvCxnSpPr/>
          <p:nvPr/>
        </p:nvCxnSpPr>
        <p:spPr bwMode="auto">
          <a:xfrm>
            <a:off x="5963948" y="3780379"/>
            <a:ext cx="2712508" cy="0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7" name="Rectangle 14">
            <a:extLst>
              <a:ext uri="{FF2B5EF4-FFF2-40B4-BE49-F238E27FC236}">
                <a16:creationId xmlns="" xmlns:a16="http://schemas.microsoft.com/office/drawing/2014/main" id="{D695A4F4-3D0D-45BA-BB23-9A1171D85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3701873"/>
            <a:ext cx="95804" cy="1570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75471" tIns="37735" rIns="75471" bIns="37735" anchor="ctr"/>
          <a:lstStyle/>
          <a:p>
            <a:pPr algn="ctr" latinLnBrk="1">
              <a:defRPr/>
            </a:pPr>
            <a:endParaRPr lang="ko-KR" altLang="ko-KR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sp>
        <p:nvSpPr>
          <p:cNvPr id="268" name="Rectangle 14">
            <a:extLst>
              <a:ext uri="{FF2B5EF4-FFF2-40B4-BE49-F238E27FC236}">
                <a16:creationId xmlns="" xmlns:a16="http://schemas.microsoft.com/office/drawing/2014/main" id="{08834555-69A2-489D-A122-839FC92C8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6456" y="3701873"/>
            <a:ext cx="95804" cy="1570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75471" tIns="37735" rIns="75471" bIns="37735" anchor="ctr"/>
          <a:lstStyle/>
          <a:p>
            <a:pPr algn="ctr" latinLnBrk="1">
              <a:defRPr/>
            </a:pPr>
            <a:endParaRPr lang="ko-KR" altLang="ko-KR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sp>
        <p:nvSpPr>
          <p:cNvPr id="269" name="타원 268">
            <a:extLst>
              <a:ext uri="{FF2B5EF4-FFF2-40B4-BE49-F238E27FC236}">
                <a16:creationId xmlns="" xmlns:a16="http://schemas.microsoft.com/office/drawing/2014/main" id="{E913A730-63D2-4F02-A930-34835C51F3AD}"/>
              </a:ext>
            </a:extLst>
          </p:cNvPr>
          <p:cNvSpPr>
            <a:spLocks noChangeAspect="1"/>
          </p:cNvSpPr>
          <p:nvPr/>
        </p:nvSpPr>
        <p:spPr bwMode="auto">
          <a:xfrm>
            <a:off x="6417603" y="3732477"/>
            <a:ext cx="93143" cy="9580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5471" tIns="37735" rIns="75471" bIns="37735"/>
          <a:lstStyle/>
          <a:p>
            <a:pPr defTabSz="784491" latinLnBrk="1">
              <a:defRPr/>
            </a:pPr>
            <a:endParaRPr lang="ko-KR" altLang="en-US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cxnSp>
        <p:nvCxnSpPr>
          <p:cNvPr id="271" name="직선 연결선 270"/>
          <p:cNvCxnSpPr/>
          <p:nvPr/>
        </p:nvCxnSpPr>
        <p:spPr bwMode="auto">
          <a:xfrm flipV="1">
            <a:off x="6869998" y="3102868"/>
            <a:ext cx="0" cy="691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0" name="TextBox 963">
            <a:extLst>
              <a:ext uri="{FF2B5EF4-FFF2-40B4-BE49-F238E27FC236}">
                <a16:creationId xmlns="" xmlns:a16="http://schemas.microsoft.com/office/drawing/2014/main" id="{4991D582-7345-455A-882F-FF13307B4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353" y="3511879"/>
            <a:ext cx="1190872" cy="2051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5471" tIns="37735" rIns="75471" bIns="37735">
            <a:spAutoFit/>
          </a:bodyPr>
          <a:lstStyle>
            <a:lvl1pPr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ko-KR" sz="838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ahoma" pitchFamily="34" charset="0"/>
              </a:rPr>
              <a:t>Local Area Network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5844034" y="4084083"/>
            <a:ext cx="555946" cy="1020344"/>
            <a:chOff x="6012160" y="4293096"/>
            <a:chExt cx="555946" cy="1020344"/>
          </a:xfrm>
        </p:grpSpPr>
        <p:cxnSp>
          <p:nvCxnSpPr>
            <p:cNvPr id="283" name="직선 연결선 1051"/>
            <p:cNvCxnSpPr>
              <a:cxnSpLocks noChangeShapeType="1"/>
            </p:cNvCxnSpPr>
            <p:nvPr/>
          </p:nvCxnSpPr>
          <p:spPr bwMode="auto">
            <a:xfrm>
              <a:off x="6298917" y="4556383"/>
              <a:ext cx="0" cy="373903"/>
            </a:xfrm>
            <a:prstGeom prst="line">
              <a:avLst/>
            </a:prstGeom>
            <a:noFill/>
            <a:ln w="19050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49" name="그림 248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12160" y="4757494"/>
              <a:ext cx="555946" cy="555946"/>
            </a:xfrm>
            <a:prstGeom prst="rect">
              <a:avLst/>
            </a:prstGeom>
          </p:spPr>
        </p:pic>
        <p:pic>
          <p:nvPicPr>
            <p:cNvPr id="250" name="그림 249" descr="PC에 대한 이미지 검색결과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728" y="4293096"/>
              <a:ext cx="538378" cy="348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0" name="그룹 299"/>
          <p:cNvGrpSpPr/>
          <p:nvPr/>
        </p:nvGrpSpPr>
        <p:grpSpPr>
          <a:xfrm>
            <a:off x="6235018" y="4865175"/>
            <a:ext cx="555946" cy="1020344"/>
            <a:chOff x="6012160" y="4293096"/>
            <a:chExt cx="555946" cy="1020344"/>
          </a:xfrm>
        </p:grpSpPr>
        <p:cxnSp>
          <p:nvCxnSpPr>
            <p:cNvPr id="301" name="직선 연결선 1051"/>
            <p:cNvCxnSpPr>
              <a:cxnSpLocks noChangeShapeType="1"/>
            </p:cNvCxnSpPr>
            <p:nvPr/>
          </p:nvCxnSpPr>
          <p:spPr bwMode="auto">
            <a:xfrm>
              <a:off x="6298917" y="4556383"/>
              <a:ext cx="0" cy="373903"/>
            </a:xfrm>
            <a:prstGeom prst="line">
              <a:avLst/>
            </a:prstGeom>
            <a:noFill/>
            <a:ln w="19050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02" name="그림 301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12160" y="4757494"/>
              <a:ext cx="555946" cy="555946"/>
            </a:xfrm>
            <a:prstGeom prst="rect">
              <a:avLst/>
            </a:prstGeom>
          </p:spPr>
        </p:pic>
        <p:pic>
          <p:nvPicPr>
            <p:cNvPr id="303" name="그림 302" descr="PC에 대한 이미지 검색결과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728" y="4293096"/>
              <a:ext cx="538378" cy="348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2" name="그룹 311"/>
          <p:cNvGrpSpPr/>
          <p:nvPr/>
        </p:nvGrpSpPr>
        <p:grpSpPr>
          <a:xfrm>
            <a:off x="6626002" y="4084083"/>
            <a:ext cx="555946" cy="1020344"/>
            <a:chOff x="6012160" y="4293096"/>
            <a:chExt cx="555946" cy="1020344"/>
          </a:xfrm>
        </p:grpSpPr>
        <p:cxnSp>
          <p:nvCxnSpPr>
            <p:cNvPr id="313" name="직선 연결선 1051"/>
            <p:cNvCxnSpPr>
              <a:cxnSpLocks noChangeShapeType="1"/>
            </p:cNvCxnSpPr>
            <p:nvPr/>
          </p:nvCxnSpPr>
          <p:spPr bwMode="auto">
            <a:xfrm>
              <a:off x="6298917" y="4556383"/>
              <a:ext cx="0" cy="373903"/>
            </a:xfrm>
            <a:prstGeom prst="line">
              <a:avLst/>
            </a:prstGeom>
            <a:noFill/>
            <a:ln w="19050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14" name="그림 313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12160" y="4757494"/>
              <a:ext cx="555946" cy="555946"/>
            </a:xfrm>
            <a:prstGeom prst="rect">
              <a:avLst/>
            </a:prstGeom>
          </p:spPr>
        </p:pic>
        <p:pic>
          <p:nvPicPr>
            <p:cNvPr id="315" name="그림 314" descr="PC에 대한 이미지 검색결과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728" y="4293096"/>
              <a:ext cx="538378" cy="348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6" name="그룹 315"/>
          <p:cNvGrpSpPr/>
          <p:nvPr/>
        </p:nvGrpSpPr>
        <p:grpSpPr>
          <a:xfrm>
            <a:off x="7407969" y="4084083"/>
            <a:ext cx="555946" cy="1020344"/>
            <a:chOff x="6012160" y="4293096"/>
            <a:chExt cx="555946" cy="1020344"/>
          </a:xfrm>
        </p:grpSpPr>
        <p:cxnSp>
          <p:nvCxnSpPr>
            <p:cNvPr id="317" name="직선 연결선 1051"/>
            <p:cNvCxnSpPr>
              <a:cxnSpLocks noChangeShapeType="1"/>
            </p:cNvCxnSpPr>
            <p:nvPr/>
          </p:nvCxnSpPr>
          <p:spPr bwMode="auto">
            <a:xfrm>
              <a:off x="6298917" y="4556383"/>
              <a:ext cx="0" cy="373903"/>
            </a:xfrm>
            <a:prstGeom prst="line">
              <a:avLst/>
            </a:prstGeom>
            <a:noFill/>
            <a:ln w="19050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18" name="그림 317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12160" y="4757494"/>
              <a:ext cx="555946" cy="555946"/>
            </a:xfrm>
            <a:prstGeom prst="rect">
              <a:avLst/>
            </a:prstGeom>
          </p:spPr>
        </p:pic>
        <p:pic>
          <p:nvPicPr>
            <p:cNvPr id="319" name="그림 318" descr="PC에 대한 이미지 검색결과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728" y="4293096"/>
              <a:ext cx="538378" cy="348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0" name="그룹 319"/>
          <p:cNvGrpSpPr/>
          <p:nvPr/>
        </p:nvGrpSpPr>
        <p:grpSpPr>
          <a:xfrm>
            <a:off x="8189935" y="4084083"/>
            <a:ext cx="555946" cy="1020344"/>
            <a:chOff x="6012160" y="4293096"/>
            <a:chExt cx="555946" cy="1020344"/>
          </a:xfrm>
        </p:grpSpPr>
        <p:cxnSp>
          <p:nvCxnSpPr>
            <p:cNvPr id="321" name="직선 연결선 1051"/>
            <p:cNvCxnSpPr>
              <a:cxnSpLocks noChangeShapeType="1"/>
            </p:cNvCxnSpPr>
            <p:nvPr/>
          </p:nvCxnSpPr>
          <p:spPr bwMode="auto">
            <a:xfrm>
              <a:off x="6298917" y="4556383"/>
              <a:ext cx="0" cy="373903"/>
            </a:xfrm>
            <a:prstGeom prst="line">
              <a:avLst/>
            </a:prstGeom>
            <a:noFill/>
            <a:ln w="19050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22" name="그림 321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12160" y="4757494"/>
              <a:ext cx="555946" cy="555946"/>
            </a:xfrm>
            <a:prstGeom prst="rect">
              <a:avLst/>
            </a:prstGeom>
          </p:spPr>
        </p:pic>
        <p:pic>
          <p:nvPicPr>
            <p:cNvPr id="323" name="그림 322" descr="PC에 대한 이미지 검색결과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728" y="4293096"/>
              <a:ext cx="538378" cy="348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4" name="그룹 323"/>
          <p:cNvGrpSpPr/>
          <p:nvPr/>
        </p:nvGrpSpPr>
        <p:grpSpPr>
          <a:xfrm>
            <a:off x="7016985" y="4865175"/>
            <a:ext cx="555946" cy="1020344"/>
            <a:chOff x="6012160" y="4293096"/>
            <a:chExt cx="555946" cy="1020344"/>
          </a:xfrm>
        </p:grpSpPr>
        <p:cxnSp>
          <p:nvCxnSpPr>
            <p:cNvPr id="325" name="직선 연결선 1051"/>
            <p:cNvCxnSpPr>
              <a:cxnSpLocks noChangeShapeType="1"/>
            </p:cNvCxnSpPr>
            <p:nvPr/>
          </p:nvCxnSpPr>
          <p:spPr bwMode="auto">
            <a:xfrm>
              <a:off x="6298917" y="4556383"/>
              <a:ext cx="0" cy="373903"/>
            </a:xfrm>
            <a:prstGeom prst="line">
              <a:avLst/>
            </a:prstGeom>
            <a:noFill/>
            <a:ln w="19050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26" name="그림 325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12160" y="4757494"/>
              <a:ext cx="555946" cy="555946"/>
            </a:xfrm>
            <a:prstGeom prst="rect">
              <a:avLst/>
            </a:prstGeom>
          </p:spPr>
        </p:pic>
        <p:pic>
          <p:nvPicPr>
            <p:cNvPr id="327" name="그림 326" descr="PC에 대한 이미지 검색결과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728" y="4293096"/>
              <a:ext cx="538378" cy="348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" name="그룹 327"/>
          <p:cNvGrpSpPr/>
          <p:nvPr/>
        </p:nvGrpSpPr>
        <p:grpSpPr>
          <a:xfrm>
            <a:off x="7798952" y="4865175"/>
            <a:ext cx="555946" cy="1020344"/>
            <a:chOff x="6012160" y="4293096"/>
            <a:chExt cx="555946" cy="1020344"/>
          </a:xfrm>
        </p:grpSpPr>
        <p:cxnSp>
          <p:nvCxnSpPr>
            <p:cNvPr id="329" name="직선 연결선 1051"/>
            <p:cNvCxnSpPr>
              <a:cxnSpLocks noChangeShapeType="1"/>
            </p:cNvCxnSpPr>
            <p:nvPr/>
          </p:nvCxnSpPr>
          <p:spPr bwMode="auto">
            <a:xfrm>
              <a:off x="6298917" y="4556383"/>
              <a:ext cx="0" cy="373903"/>
            </a:xfrm>
            <a:prstGeom prst="line">
              <a:avLst/>
            </a:prstGeom>
            <a:noFill/>
            <a:ln w="19050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30" name="그림 329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12160" y="4757494"/>
              <a:ext cx="555946" cy="555946"/>
            </a:xfrm>
            <a:prstGeom prst="rect">
              <a:avLst/>
            </a:prstGeom>
          </p:spPr>
        </p:pic>
        <p:pic>
          <p:nvPicPr>
            <p:cNvPr id="331" name="그림 330" descr="PC에 대한 이미지 검색결과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728" y="4293096"/>
              <a:ext cx="538378" cy="348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4" name="타원 333">
            <a:extLst>
              <a:ext uri="{FF2B5EF4-FFF2-40B4-BE49-F238E27FC236}">
                <a16:creationId xmlns="" xmlns:a16="http://schemas.microsoft.com/office/drawing/2014/main" id="{E913A730-63D2-4F02-A930-34835C51F3AD}"/>
              </a:ext>
            </a:extLst>
          </p:cNvPr>
          <p:cNvSpPr>
            <a:spLocks noChangeAspect="1"/>
          </p:cNvSpPr>
          <p:nvPr/>
        </p:nvSpPr>
        <p:spPr bwMode="auto">
          <a:xfrm>
            <a:off x="8421336" y="3732477"/>
            <a:ext cx="93143" cy="9580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5471" tIns="37735" rIns="75471" bIns="37735"/>
          <a:lstStyle/>
          <a:p>
            <a:pPr defTabSz="784491" latinLnBrk="1">
              <a:defRPr/>
            </a:pPr>
            <a:endParaRPr lang="ko-KR" altLang="en-US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sp>
        <p:nvSpPr>
          <p:cNvPr id="335" name="타원 334">
            <a:extLst>
              <a:ext uri="{FF2B5EF4-FFF2-40B4-BE49-F238E27FC236}">
                <a16:creationId xmlns="" xmlns:a16="http://schemas.microsoft.com/office/drawing/2014/main" id="{1DFFF837-8E20-4434-8295-B783C134FD93}"/>
              </a:ext>
            </a:extLst>
          </p:cNvPr>
          <p:cNvSpPr>
            <a:spLocks noChangeAspect="1"/>
          </p:cNvSpPr>
          <p:nvPr/>
        </p:nvSpPr>
        <p:spPr bwMode="auto">
          <a:xfrm>
            <a:off x="6018187" y="3741137"/>
            <a:ext cx="91812" cy="9580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5471" tIns="37735" rIns="75471" bIns="37735"/>
          <a:lstStyle/>
          <a:p>
            <a:pPr defTabSz="784491" latinLnBrk="1">
              <a:defRPr/>
            </a:pPr>
            <a:endParaRPr lang="ko-KR" altLang="en-US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sp>
        <p:nvSpPr>
          <p:cNvPr id="337" name="타원 336">
            <a:extLst>
              <a:ext uri="{FF2B5EF4-FFF2-40B4-BE49-F238E27FC236}">
                <a16:creationId xmlns="" xmlns:a16="http://schemas.microsoft.com/office/drawing/2014/main" id="{E913A730-63D2-4F02-A930-34835C51F3AD}"/>
              </a:ext>
            </a:extLst>
          </p:cNvPr>
          <p:cNvSpPr>
            <a:spLocks noChangeAspect="1"/>
          </p:cNvSpPr>
          <p:nvPr/>
        </p:nvSpPr>
        <p:spPr bwMode="auto">
          <a:xfrm>
            <a:off x="6818350" y="3732477"/>
            <a:ext cx="93143" cy="9580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5471" tIns="37735" rIns="75471" bIns="37735"/>
          <a:lstStyle/>
          <a:p>
            <a:pPr defTabSz="784491" latinLnBrk="1">
              <a:defRPr/>
            </a:pPr>
            <a:endParaRPr lang="ko-KR" altLang="en-US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sp>
        <p:nvSpPr>
          <p:cNvPr id="338" name="타원 337">
            <a:extLst>
              <a:ext uri="{FF2B5EF4-FFF2-40B4-BE49-F238E27FC236}">
                <a16:creationId xmlns="" xmlns:a16="http://schemas.microsoft.com/office/drawing/2014/main" id="{E913A730-63D2-4F02-A930-34835C51F3AD}"/>
              </a:ext>
            </a:extLst>
          </p:cNvPr>
          <p:cNvSpPr>
            <a:spLocks noChangeAspect="1"/>
          </p:cNvSpPr>
          <p:nvPr/>
        </p:nvSpPr>
        <p:spPr bwMode="auto">
          <a:xfrm>
            <a:off x="7219097" y="3732477"/>
            <a:ext cx="93143" cy="9580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5471" tIns="37735" rIns="75471" bIns="37735"/>
          <a:lstStyle/>
          <a:p>
            <a:pPr defTabSz="784491" latinLnBrk="1">
              <a:defRPr/>
            </a:pPr>
            <a:endParaRPr lang="ko-KR" altLang="en-US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sp>
        <p:nvSpPr>
          <p:cNvPr id="339" name="타원 338">
            <a:extLst>
              <a:ext uri="{FF2B5EF4-FFF2-40B4-BE49-F238E27FC236}">
                <a16:creationId xmlns="" xmlns:a16="http://schemas.microsoft.com/office/drawing/2014/main" id="{E913A730-63D2-4F02-A930-34835C51F3AD}"/>
              </a:ext>
            </a:extLst>
          </p:cNvPr>
          <p:cNvSpPr>
            <a:spLocks noChangeAspect="1"/>
          </p:cNvSpPr>
          <p:nvPr/>
        </p:nvSpPr>
        <p:spPr bwMode="auto">
          <a:xfrm>
            <a:off x="7619844" y="3732477"/>
            <a:ext cx="93143" cy="9580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5471" tIns="37735" rIns="75471" bIns="37735"/>
          <a:lstStyle/>
          <a:p>
            <a:pPr defTabSz="784491" latinLnBrk="1">
              <a:defRPr/>
            </a:pPr>
            <a:endParaRPr lang="ko-KR" altLang="en-US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sp>
        <p:nvSpPr>
          <p:cNvPr id="340" name="타원 339">
            <a:extLst>
              <a:ext uri="{FF2B5EF4-FFF2-40B4-BE49-F238E27FC236}">
                <a16:creationId xmlns="" xmlns:a16="http://schemas.microsoft.com/office/drawing/2014/main" id="{E913A730-63D2-4F02-A930-34835C51F3AD}"/>
              </a:ext>
            </a:extLst>
          </p:cNvPr>
          <p:cNvSpPr>
            <a:spLocks noChangeAspect="1"/>
          </p:cNvSpPr>
          <p:nvPr/>
        </p:nvSpPr>
        <p:spPr bwMode="auto">
          <a:xfrm>
            <a:off x="8020591" y="3732477"/>
            <a:ext cx="93143" cy="9580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5471" tIns="37735" rIns="75471" bIns="37735"/>
          <a:lstStyle/>
          <a:p>
            <a:pPr defTabSz="784491" latinLnBrk="1">
              <a:defRPr/>
            </a:pPr>
            <a:endParaRPr lang="ko-KR" altLang="en-US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sp>
        <p:nvSpPr>
          <p:cNvPr id="348" name="Rectangle 18">
            <a:extLst>
              <a:ext uri="{FF2B5EF4-FFF2-40B4-BE49-F238E27FC236}">
                <a16:creationId xmlns="" xmlns:a16="http://schemas.microsoft.com/office/drawing/2014/main" id="{49B33F3C-CDCA-4197-B571-371E4250A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8" y="1967919"/>
            <a:ext cx="3240360" cy="4053369"/>
          </a:xfrm>
          <a:prstGeom prst="rect">
            <a:avLst/>
          </a:prstGeom>
          <a:noFill/>
          <a:ln w="9525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wrap="none" lIns="75471" tIns="37735" rIns="75471" bIns="37735" anchor="ctr"/>
          <a:lstStyle/>
          <a:p>
            <a:pPr latinLnBrk="1">
              <a:defRPr/>
            </a:pPr>
            <a:endParaRPr lang="ko-KR" altLang="ko-KR" sz="1173" kern="0">
              <a:solidFill>
                <a:sysClr val="windowText" lastClr="000000"/>
              </a:solidFill>
              <a:latin typeface="+mj-lt"/>
              <a:ea typeface="+mj-ea"/>
            </a:endParaRPr>
          </a:p>
        </p:txBody>
      </p:sp>
      <p:sp>
        <p:nvSpPr>
          <p:cNvPr id="359" name="Rectangle 23"/>
          <p:cNvSpPr>
            <a:spLocks noChangeArrowheads="1"/>
          </p:cNvSpPr>
          <p:nvPr/>
        </p:nvSpPr>
        <p:spPr bwMode="auto">
          <a:xfrm>
            <a:off x="2098985" y="1617805"/>
            <a:ext cx="129068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7375E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Arial" pitchFamily="34" charset="0"/>
              </a:rPr>
              <a:t>LIMS</a:t>
            </a:r>
            <a:endParaRPr kumimoji="1" lang="ko-KR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367" name="Rectangle 23"/>
          <p:cNvSpPr>
            <a:spLocks noChangeArrowheads="1"/>
          </p:cNvSpPr>
          <p:nvPr/>
        </p:nvSpPr>
        <p:spPr bwMode="auto">
          <a:xfrm>
            <a:off x="6681058" y="1617805"/>
            <a:ext cx="129068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7375E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Arial" pitchFamily="34" charset="0"/>
              </a:rPr>
              <a:t>CDS</a:t>
            </a:r>
            <a:endParaRPr kumimoji="1" lang="ko-KR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09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+mj-ea"/>
              </a:rPr>
              <a:t>3. System Module</a:t>
            </a:r>
            <a:endParaRPr lang="ko-KR" altLang="en-US" dirty="0">
              <a:ea typeface="+mj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430430"/>
            <a:ext cx="618534" cy="2304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+mj-lt"/>
                <a:ea typeface="+mj-ea"/>
              </a:rPr>
              <a:t>LIMS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253822" y="1329820"/>
            <a:ext cx="37502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defRPr/>
            </a:pPr>
            <a:r>
              <a:rPr lang="en-US" altLang="ko-KR" sz="1200" b="1" dirty="0" smtClean="0">
                <a:latin typeface="+mj-lt"/>
                <a:ea typeface="+mj-ea"/>
                <a:sym typeface="Wingdings"/>
              </a:rPr>
              <a:t>[Sample Management]</a:t>
            </a:r>
            <a:br>
              <a:rPr lang="en-US" altLang="ko-KR" sz="1200" b="1" dirty="0" smtClean="0">
                <a:latin typeface="+mj-lt"/>
                <a:ea typeface="+mj-ea"/>
                <a:sym typeface="Wingdings"/>
              </a:rPr>
            </a:br>
            <a:r>
              <a:rPr lang="en-US" altLang="ko-KR" sz="1100" dirty="0">
                <a:latin typeface="+mj-lt"/>
                <a:ea typeface="+mj-ea"/>
                <a:sym typeface="Wingdings"/>
              </a:rPr>
              <a:t>   -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시험의뢰 및 시험 진행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>,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결과 관리 모듈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/>
            </a:r>
            <a:br>
              <a:rPr lang="en-US" altLang="ko-KR" sz="1100" dirty="0">
                <a:latin typeface="+mj-lt"/>
                <a:ea typeface="+mj-ea"/>
                <a:sym typeface="Wingdings"/>
              </a:rPr>
            </a:br>
            <a:r>
              <a:rPr lang="en-US" altLang="ko-KR" sz="1100" dirty="0">
                <a:latin typeface="+mj-lt"/>
                <a:ea typeface="+mj-ea"/>
                <a:sym typeface="Wingdings"/>
              </a:rPr>
              <a:t>   -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각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> </a:t>
            </a:r>
            <a:r>
              <a:rPr lang="ko-KR" altLang="en-US" sz="1100" dirty="0" smtClean="0">
                <a:latin typeface="+mj-lt"/>
                <a:ea typeface="+mj-ea"/>
                <a:sym typeface="Wingdings"/>
              </a:rPr>
              <a:t>부서 별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또는 프로젝트 별 의뢰 프로세스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/>
            </a:r>
            <a:br>
              <a:rPr lang="en-US" altLang="ko-KR" sz="1100" dirty="0">
                <a:latin typeface="+mj-lt"/>
                <a:ea typeface="+mj-ea"/>
                <a:sym typeface="Wingdings"/>
              </a:rPr>
            </a:br>
            <a:r>
              <a:rPr lang="en-US" altLang="ko-KR" sz="1100" dirty="0">
                <a:latin typeface="+mj-lt"/>
                <a:ea typeface="+mj-ea"/>
                <a:sym typeface="Wingdings"/>
              </a:rPr>
              <a:t>   -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의뢰자의 시</a:t>
            </a:r>
            <a:r>
              <a:rPr lang="ko-KR" altLang="en-US" sz="1100" dirty="0" smtClean="0">
                <a:latin typeface="+mj-lt"/>
                <a:ea typeface="+mj-ea"/>
                <a:sym typeface="Wingdings"/>
              </a:rPr>
              <a:t>험의뢰를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종이가 아닌 </a:t>
            </a:r>
            <a:r>
              <a:rPr lang="ko-KR" altLang="en-US" sz="1100" dirty="0" smtClean="0">
                <a:latin typeface="+mj-lt"/>
                <a:ea typeface="+mj-ea"/>
                <a:sym typeface="Wingdings"/>
              </a:rPr>
              <a:t>시스템 상에서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관리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/>
            </a:r>
            <a:br>
              <a:rPr lang="en-US" altLang="ko-KR" sz="1100" dirty="0">
                <a:latin typeface="+mj-lt"/>
                <a:ea typeface="+mj-ea"/>
                <a:sym typeface="Wingdings"/>
              </a:rPr>
            </a:br>
            <a:r>
              <a:rPr lang="en-US" altLang="ko-KR" sz="1100" dirty="0">
                <a:latin typeface="+mj-lt"/>
                <a:ea typeface="+mj-ea"/>
                <a:sym typeface="Wingdings"/>
              </a:rPr>
              <a:t>   -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연관된 모든 부서에서 의뢰가 가능하도록 통합 관리</a:t>
            </a:r>
            <a:endParaRPr lang="en-US" altLang="ko-KR" sz="1100" dirty="0">
              <a:latin typeface="+mj-lt"/>
              <a:ea typeface="+mj-ea"/>
              <a:sym typeface="Wingdings"/>
            </a:endParaRPr>
          </a:p>
          <a:p>
            <a:pPr>
              <a:lnSpc>
                <a:spcPts val="1800"/>
              </a:lnSpc>
              <a:spcBef>
                <a:spcPts val="600"/>
              </a:spcBef>
              <a:defRPr/>
            </a:pPr>
            <a:endParaRPr lang="en-US" altLang="ko-KR" sz="1100" b="1" dirty="0" smtClean="0">
              <a:latin typeface="+mj-lt"/>
              <a:ea typeface="+mj-ea"/>
              <a:sym typeface="Wingdings"/>
            </a:endParaRPr>
          </a:p>
          <a:p>
            <a:pPr>
              <a:lnSpc>
                <a:spcPts val="1800"/>
              </a:lnSpc>
              <a:spcBef>
                <a:spcPts val="600"/>
              </a:spcBef>
              <a:defRPr/>
            </a:pPr>
            <a:r>
              <a:rPr lang="en-US" altLang="ko-KR" sz="1100" b="1" dirty="0" smtClean="0">
                <a:latin typeface="+mj-lt"/>
                <a:ea typeface="+mj-ea"/>
                <a:sym typeface="Wingdings"/>
              </a:rPr>
              <a:t>[Stock Management] </a:t>
            </a:r>
            <a:r>
              <a:rPr lang="en-US" altLang="ko-KR" sz="1100" dirty="0" smtClean="0">
                <a:latin typeface="+mj-lt"/>
                <a:ea typeface="+mj-ea"/>
                <a:sym typeface="Wingdings"/>
              </a:rPr>
              <a:t/>
            </a:r>
            <a:br>
              <a:rPr lang="en-US" altLang="ko-KR" sz="1100" dirty="0" smtClean="0">
                <a:latin typeface="+mj-lt"/>
                <a:ea typeface="+mj-ea"/>
                <a:sym typeface="Wingdings"/>
              </a:rPr>
            </a:br>
            <a:r>
              <a:rPr lang="en-US" altLang="ko-KR" sz="1100" dirty="0">
                <a:latin typeface="+mj-lt"/>
                <a:ea typeface="+mj-ea"/>
                <a:sym typeface="Wingdings"/>
              </a:rPr>
              <a:t>   - </a:t>
            </a:r>
            <a:r>
              <a:rPr lang="ko-KR" altLang="en-US" sz="1100" dirty="0" smtClean="0">
                <a:latin typeface="+mj-lt"/>
                <a:ea typeface="+mj-ea"/>
                <a:sym typeface="Wingdings"/>
              </a:rPr>
              <a:t>각기</a:t>
            </a:r>
            <a:r>
              <a:rPr lang="en-US" altLang="ko-KR" sz="1100" dirty="0" smtClean="0">
                <a:latin typeface="+mj-lt"/>
                <a:ea typeface="+mj-ea"/>
                <a:sym typeface="Wingdings"/>
              </a:rPr>
              <a:t>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다른 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>Stock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의 재고 관리 모듈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/>
            </a:r>
            <a:br>
              <a:rPr lang="en-US" altLang="ko-KR" sz="1100" dirty="0">
                <a:latin typeface="+mj-lt"/>
                <a:ea typeface="+mj-ea"/>
                <a:sym typeface="Wingdings"/>
              </a:rPr>
            </a:br>
            <a:r>
              <a:rPr lang="en-US" altLang="ko-KR" sz="1100" dirty="0">
                <a:latin typeface="+mj-lt"/>
                <a:ea typeface="+mj-ea"/>
                <a:sym typeface="Wingdings"/>
              </a:rPr>
              <a:t>   -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재고 관리 시 전자서명으로 진행 및</a:t>
            </a:r>
            <a:r>
              <a:rPr lang="en-US" altLang="ko-KR" sz="1100" dirty="0" smtClean="0">
                <a:latin typeface="+mj-lt"/>
                <a:ea typeface="+mj-ea"/>
                <a:sym typeface="Wingdings"/>
              </a:rPr>
              <a:t>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관리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/>
            </a:r>
            <a:br>
              <a:rPr lang="en-US" altLang="ko-KR" sz="1100" dirty="0">
                <a:latin typeface="+mj-lt"/>
                <a:ea typeface="+mj-ea"/>
                <a:sym typeface="Wingdings"/>
              </a:rPr>
            </a:br>
            <a:r>
              <a:rPr lang="en-US" altLang="ko-KR" sz="1100" dirty="0">
                <a:latin typeface="+mj-lt"/>
                <a:ea typeface="+mj-ea"/>
                <a:sym typeface="Wingdings"/>
              </a:rPr>
              <a:t>   -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실험실 소모품 유지 및 관리 추적</a:t>
            </a:r>
            <a:endParaRPr lang="en-US" altLang="ko-KR" sz="1100" dirty="0">
              <a:latin typeface="+mj-lt"/>
              <a:ea typeface="+mj-ea"/>
              <a:sym typeface="Wingdings"/>
            </a:endParaRPr>
          </a:p>
          <a:p>
            <a:pPr>
              <a:lnSpc>
                <a:spcPts val="1800"/>
              </a:lnSpc>
              <a:spcBef>
                <a:spcPts val="600"/>
              </a:spcBef>
              <a:defRPr/>
            </a:pPr>
            <a:endParaRPr lang="en-US" altLang="ko-KR" sz="1200" dirty="0">
              <a:latin typeface="+mj-lt"/>
              <a:ea typeface="+mj-ea"/>
              <a:sym typeface="Wingding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220072" y="1329820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defRPr/>
            </a:pPr>
            <a:r>
              <a:rPr lang="en-US" altLang="ko-KR" sz="1100" b="1" dirty="0" smtClean="0">
                <a:latin typeface="+mj-lt"/>
                <a:ea typeface="+mj-ea"/>
                <a:sym typeface="Wingdings"/>
              </a:rPr>
              <a:t>[Stability Management]</a:t>
            </a:r>
            <a:r>
              <a:rPr lang="en-US" altLang="ko-KR" sz="1100" dirty="0" smtClean="0">
                <a:latin typeface="+mj-lt"/>
                <a:ea typeface="+mj-ea"/>
                <a:sym typeface="Wingdings"/>
              </a:rPr>
              <a:t/>
            </a:r>
            <a:br>
              <a:rPr lang="en-US" altLang="ko-KR" sz="1100" dirty="0" smtClean="0">
                <a:latin typeface="+mj-lt"/>
                <a:ea typeface="+mj-ea"/>
                <a:sym typeface="Wingdings"/>
              </a:rPr>
            </a:br>
            <a:r>
              <a:rPr lang="en-US" altLang="ko-KR" sz="1100" dirty="0">
                <a:latin typeface="+mj-lt"/>
                <a:ea typeface="+mj-ea"/>
                <a:sym typeface="Wingdings"/>
              </a:rPr>
              <a:t>   -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안정성 </a:t>
            </a:r>
            <a:r>
              <a:rPr lang="ko-KR" altLang="en-US" sz="1100" dirty="0" smtClean="0">
                <a:latin typeface="+mj-lt"/>
                <a:ea typeface="+mj-ea"/>
                <a:sym typeface="Wingdings"/>
              </a:rPr>
              <a:t>시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험</a:t>
            </a:r>
            <a:r>
              <a:rPr lang="ko-KR" altLang="en-US" sz="1100" dirty="0" smtClean="0">
                <a:latin typeface="+mj-lt"/>
                <a:ea typeface="+mj-ea"/>
                <a:sym typeface="Wingdings"/>
              </a:rPr>
              <a:t>을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위한 관리 모듈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/>
            </a:r>
            <a:br>
              <a:rPr lang="en-US" altLang="ko-KR" sz="1100" dirty="0">
                <a:latin typeface="+mj-lt"/>
                <a:ea typeface="+mj-ea"/>
                <a:sym typeface="Wingdings"/>
              </a:rPr>
            </a:br>
            <a:r>
              <a:rPr lang="en-US" altLang="ko-KR" sz="1100" dirty="0">
                <a:latin typeface="+mj-lt"/>
                <a:ea typeface="+mj-ea"/>
                <a:sym typeface="Wingdings"/>
              </a:rPr>
              <a:t>   -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안정성 </a:t>
            </a:r>
            <a:r>
              <a:rPr lang="ko-KR" altLang="en-US" sz="1100" dirty="0" smtClean="0">
                <a:latin typeface="+mj-lt"/>
                <a:ea typeface="+mj-ea"/>
                <a:sym typeface="Wingdings"/>
              </a:rPr>
              <a:t>시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험</a:t>
            </a:r>
            <a:r>
              <a:rPr lang="ko-KR" altLang="en-US" sz="1100" dirty="0" smtClean="0">
                <a:latin typeface="+mj-lt"/>
                <a:ea typeface="+mj-ea"/>
                <a:sym typeface="Wingdings"/>
              </a:rPr>
              <a:t>을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위한 미리 스케줄 관리가 가능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/>
            </a:r>
            <a:br>
              <a:rPr lang="en-US" altLang="ko-KR" sz="1100" dirty="0">
                <a:latin typeface="+mj-lt"/>
                <a:ea typeface="+mj-ea"/>
                <a:sym typeface="Wingdings"/>
              </a:rPr>
            </a:br>
            <a:r>
              <a:rPr lang="en-US" altLang="ko-KR" sz="1100" dirty="0">
                <a:latin typeface="+mj-lt"/>
                <a:ea typeface="+mj-ea"/>
                <a:sym typeface="Wingdings"/>
              </a:rPr>
              <a:t>   -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샘플의 안정성 및 유통기간 테스트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/>
            </a:r>
            <a:br>
              <a:rPr lang="en-US" altLang="ko-KR" sz="1100" dirty="0">
                <a:latin typeface="+mj-lt"/>
                <a:ea typeface="+mj-ea"/>
                <a:sym typeface="Wingdings"/>
              </a:rPr>
            </a:br>
            <a:r>
              <a:rPr lang="en-US" altLang="ko-KR" sz="1100" dirty="0">
                <a:latin typeface="+mj-lt"/>
                <a:ea typeface="+mj-ea"/>
                <a:sym typeface="Wingdings"/>
              </a:rPr>
              <a:t>   - LIMS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에서 안정성 </a:t>
            </a:r>
            <a:r>
              <a:rPr lang="ko-KR" altLang="en-US" sz="1100" dirty="0" smtClean="0">
                <a:latin typeface="+mj-lt"/>
                <a:ea typeface="+mj-ea"/>
                <a:sym typeface="Wingdings"/>
              </a:rPr>
              <a:t>시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험</a:t>
            </a:r>
            <a:r>
              <a:rPr lang="ko-KR" altLang="en-US" sz="1100" dirty="0" smtClean="0">
                <a:latin typeface="+mj-lt"/>
                <a:ea typeface="+mj-ea"/>
                <a:sym typeface="Wingdings"/>
              </a:rPr>
              <a:t>에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대한 결과 및 이력 관리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>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가능</a:t>
            </a:r>
            <a:endParaRPr lang="en-US" altLang="ko-KR" sz="1100" dirty="0">
              <a:latin typeface="+mj-lt"/>
              <a:ea typeface="+mj-ea"/>
              <a:sym typeface="Wingdings"/>
            </a:endParaRPr>
          </a:p>
          <a:p>
            <a:pPr>
              <a:lnSpc>
                <a:spcPts val="1800"/>
              </a:lnSpc>
              <a:spcBef>
                <a:spcPts val="600"/>
              </a:spcBef>
              <a:defRPr/>
            </a:pPr>
            <a:endParaRPr lang="en-US" altLang="ko-KR" sz="1100" b="1" dirty="0" smtClean="0">
              <a:latin typeface="+mj-lt"/>
              <a:ea typeface="+mj-ea"/>
              <a:sym typeface="Wingdings"/>
            </a:endParaRPr>
          </a:p>
          <a:p>
            <a:pPr>
              <a:lnSpc>
                <a:spcPts val="1800"/>
              </a:lnSpc>
              <a:spcBef>
                <a:spcPts val="600"/>
              </a:spcBef>
              <a:defRPr/>
            </a:pPr>
            <a:r>
              <a:rPr lang="en-US" altLang="ko-KR" sz="1100" b="1" dirty="0" smtClean="0">
                <a:latin typeface="+mj-lt"/>
                <a:ea typeface="+mj-ea"/>
                <a:sym typeface="Wingdings"/>
              </a:rPr>
              <a:t>[Instrument Management]</a:t>
            </a:r>
            <a:r>
              <a:rPr lang="en-US" altLang="ko-KR" sz="1100" dirty="0" smtClean="0">
                <a:latin typeface="+mj-lt"/>
                <a:ea typeface="+mj-ea"/>
                <a:sym typeface="Wingdings"/>
              </a:rPr>
              <a:t/>
            </a:r>
            <a:br>
              <a:rPr lang="en-US" altLang="ko-KR" sz="1100" dirty="0" smtClean="0">
                <a:latin typeface="+mj-lt"/>
                <a:ea typeface="+mj-ea"/>
                <a:sym typeface="Wingdings"/>
              </a:rPr>
            </a:br>
            <a:r>
              <a:rPr lang="en-US" altLang="ko-KR" sz="1100" dirty="0">
                <a:latin typeface="+mj-lt"/>
                <a:ea typeface="+mj-ea"/>
                <a:sym typeface="Wingdings"/>
              </a:rPr>
              <a:t>   -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실험실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>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장비 관리 모듈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/>
            </a:r>
            <a:br>
              <a:rPr lang="en-US" altLang="ko-KR" sz="1100" dirty="0">
                <a:latin typeface="+mj-lt"/>
                <a:ea typeface="+mj-ea"/>
                <a:sym typeface="Wingdings"/>
              </a:rPr>
            </a:br>
            <a:r>
              <a:rPr lang="en-US" altLang="ko-KR" sz="1100" dirty="0">
                <a:latin typeface="+mj-lt"/>
                <a:ea typeface="+mj-ea"/>
                <a:sym typeface="Wingdings"/>
              </a:rPr>
              <a:t>   -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실험실 장비  검증을 위한 미리 스케줄 관리가 가능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/>
            </a:r>
            <a:br>
              <a:rPr lang="en-US" altLang="ko-KR" sz="1100" dirty="0">
                <a:latin typeface="+mj-lt"/>
                <a:ea typeface="+mj-ea"/>
                <a:sym typeface="Wingdings"/>
              </a:rPr>
            </a:br>
            <a:r>
              <a:rPr lang="en-US" altLang="ko-KR" sz="1100" dirty="0">
                <a:latin typeface="+mj-lt"/>
                <a:ea typeface="+mj-ea"/>
                <a:sym typeface="Wingdings"/>
              </a:rPr>
              <a:t>   -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장비 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>Calibration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시 관리 이력을 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>LIMS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상에서 관리 가능</a:t>
            </a:r>
            <a:endParaRPr lang="en-US" altLang="ko-KR" sz="1100" dirty="0">
              <a:latin typeface="+mj-lt"/>
              <a:ea typeface="+mj-ea"/>
              <a:sym typeface="Wingding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5536" y="4689280"/>
            <a:ext cx="618534" cy="12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+mj-lt"/>
                <a:ea typeface="+mj-ea"/>
              </a:rPr>
              <a:t>LES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253821" y="4598782"/>
            <a:ext cx="63425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defRPr/>
            </a:pPr>
            <a:r>
              <a:rPr lang="en-US" altLang="ko-KR" sz="1200" b="1" dirty="0" smtClean="0">
                <a:latin typeface="+mj-lt"/>
                <a:ea typeface="+mj-ea"/>
                <a:sym typeface="Wingdings"/>
              </a:rPr>
              <a:t>[Lab Method]</a:t>
            </a:r>
            <a:r>
              <a:rPr lang="en-US" altLang="ko-KR" sz="1200" dirty="0">
                <a:latin typeface="+mj-lt"/>
                <a:ea typeface="+mj-ea"/>
                <a:sym typeface="Wingdings"/>
              </a:rPr>
              <a:t/>
            </a:r>
            <a:br>
              <a:rPr lang="en-US" altLang="ko-KR" sz="1200" dirty="0">
                <a:latin typeface="+mj-lt"/>
                <a:ea typeface="+mj-ea"/>
                <a:sym typeface="Wingdings"/>
              </a:rPr>
            </a:br>
            <a:r>
              <a:rPr lang="en-US" altLang="ko-KR" sz="1100" dirty="0">
                <a:latin typeface="+mj-lt"/>
                <a:ea typeface="+mj-ea"/>
                <a:sym typeface="Wingdings"/>
              </a:rPr>
              <a:t>   -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각 </a:t>
            </a:r>
            <a:r>
              <a:rPr lang="ko-KR" altLang="en-US" sz="1100" dirty="0" smtClean="0">
                <a:latin typeface="+mj-lt"/>
                <a:ea typeface="+mj-ea"/>
                <a:sym typeface="Wingdings"/>
              </a:rPr>
              <a:t>장비 별 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>SOP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및 </a:t>
            </a:r>
            <a:r>
              <a:rPr lang="ko-KR" altLang="en-US" sz="1100" dirty="0" smtClean="0">
                <a:latin typeface="+mj-lt"/>
                <a:ea typeface="+mj-ea"/>
                <a:sym typeface="Wingdings"/>
              </a:rPr>
              <a:t>전자실험일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지</a:t>
            </a:r>
            <a:r>
              <a:rPr lang="ko-KR" altLang="en-US" sz="1100" dirty="0" smtClean="0">
                <a:latin typeface="+mj-lt"/>
                <a:ea typeface="+mj-ea"/>
                <a:sym typeface="Wingdings"/>
              </a:rPr>
              <a:t>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관리 모듈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/>
            </a:r>
            <a:br>
              <a:rPr lang="en-US" altLang="ko-KR" sz="1100" dirty="0">
                <a:latin typeface="+mj-lt"/>
                <a:ea typeface="+mj-ea"/>
                <a:sym typeface="Wingdings"/>
              </a:rPr>
            </a:br>
            <a:r>
              <a:rPr lang="en-US" altLang="ko-KR" sz="1100" dirty="0">
                <a:latin typeface="+mj-lt"/>
                <a:ea typeface="+mj-ea"/>
                <a:sym typeface="Wingdings"/>
              </a:rPr>
              <a:t>   - LES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관련 장비와의 연동 기능 관리</a:t>
            </a:r>
            <a:endParaRPr lang="en-US" altLang="ko-KR" sz="1100" dirty="0">
              <a:latin typeface="+mj-lt"/>
              <a:ea typeface="+mj-ea"/>
              <a:sym typeface="Wingdings"/>
            </a:endParaRPr>
          </a:p>
          <a:p>
            <a:pPr>
              <a:lnSpc>
                <a:spcPts val="1800"/>
              </a:lnSpc>
              <a:spcBef>
                <a:spcPts val="600"/>
              </a:spcBef>
              <a:defRPr/>
            </a:pPr>
            <a:r>
              <a:rPr lang="en-US" altLang="ko-KR" sz="1200" b="1" dirty="0" smtClean="0">
                <a:latin typeface="+mj-lt"/>
                <a:ea typeface="+mj-ea"/>
                <a:sym typeface="Wingdings"/>
              </a:rPr>
              <a:t>[Test Management]</a:t>
            </a:r>
            <a:br>
              <a:rPr lang="en-US" altLang="ko-KR" sz="1200" b="1" dirty="0" smtClean="0">
                <a:latin typeface="+mj-lt"/>
                <a:ea typeface="+mj-ea"/>
                <a:sym typeface="Wingdings"/>
              </a:rPr>
            </a:br>
            <a:r>
              <a:rPr lang="en-US" altLang="ko-KR" sz="1100" dirty="0">
                <a:latin typeface="+mj-lt"/>
                <a:ea typeface="+mj-ea"/>
                <a:sym typeface="Wingdings"/>
              </a:rPr>
              <a:t>   - </a:t>
            </a:r>
            <a:r>
              <a:rPr lang="ko-KR" altLang="en-US" sz="1100" dirty="0" smtClean="0">
                <a:latin typeface="+mj-lt"/>
                <a:ea typeface="+mj-ea"/>
                <a:sym typeface="Wingdings"/>
              </a:rPr>
              <a:t>전자실험일지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기록 및 관리</a:t>
            </a:r>
            <a:endParaRPr lang="en-US" altLang="ko-KR" sz="1100" dirty="0">
              <a:latin typeface="+mj-lt"/>
              <a:ea typeface="+mj-ea"/>
              <a:sym typeface="Wingding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721826" y="4689280"/>
            <a:ext cx="618534" cy="12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+mj-lt"/>
                <a:ea typeface="+mj-ea"/>
              </a:rPr>
              <a:t>SDMS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580112" y="4598782"/>
            <a:ext cx="47860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defRPr/>
            </a:pPr>
            <a:r>
              <a:rPr lang="en-US" altLang="ko-KR" sz="1200" b="1" dirty="0" smtClean="0">
                <a:latin typeface="+mj-lt"/>
                <a:ea typeface="+mj-ea"/>
                <a:sym typeface="Wingdings"/>
              </a:rPr>
              <a:t>[Data Manager]</a:t>
            </a:r>
            <a:r>
              <a:rPr lang="en-US" altLang="ko-KR" sz="1200" dirty="0">
                <a:latin typeface="+mj-lt"/>
                <a:ea typeface="+mj-ea"/>
                <a:sym typeface="Wingdings"/>
              </a:rPr>
              <a:t/>
            </a:r>
            <a:br>
              <a:rPr lang="en-US" altLang="ko-KR" sz="1200" dirty="0">
                <a:latin typeface="+mj-lt"/>
                <a:ea typeface="+mj-ea"/>
                <a:sym typeface="Wingdings"/>
              </a:rPr>
            </a:br>
            <a:r>
              <a:rPr lang="en-US" altLang="ko-KR" sz="1100" dirty="0">
                <a:latin typeface="+mj-lt"/>
                <a:ea typeface="+mj-ea"/>
                <a:sym typeface="Wingdings"/>
              </a:rPr>
              <a:t>   -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각 </a:t>
            </a:r>
            <a:r>
              <a:rPr lang="ko-KR" altLang="en-US" sz="1100" dirty="0" smtClean="0">
                <a:latin typeface="+mj-lt"/>
                <a:ea typeface="+mj-ea"/>
                <a:sym typeface="Wingdings"/>
              </a:rPr>
              <a:t>장비 별 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>Local Data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수집 및 관리 모듈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/>
            </a:r>
            <a:br>
              <a:rPr lang="en-US" altLang="ko-KR" sz="1100" dirty="0">
                <a:latin typeface="+mj-lt"/>
                <a:ea typeface="+mj-ea"/>
                <a:sym typeface="Wingdings"/>
              </a:rPr>
            </a:br>
            <a:r>
              <a:rPr lang="en-US" altLang="ko-KR" sz="1100" dirty="0">
                <a:latin typeface="+mj-lt"/>
                <a:ea typeface="+mj-ea"/>
                <a:sym typeface="Wingdings"/>
              </a:rPr>
              <a:t>   - </a:t>
            </a:r>
            <a:r>
              <a:rPr lang="ko-KR" altLang="en-US" sz="1100" dirty="0" smtClean="0">
                <a:latin typeface="+mj-lt"/>
                <a:ea typeface="+mj-ea"/>
                <a:sym typeface="Wingdings"/>
              </a:rPr>
              <a:t>사용자 </a:t>
            </a:r>
            <a:r>
              <a:rPr lang="en-US" altLang="ko-KR" sz="1100" dirty="0" smtClean="0">
                <a:latin typeface="+mj-lt"/>
                <a:ea typeface="+mj-ea"/>
                <a:sym typeface="Wingdings"/>
              </a:rPr>
              <a:t>PC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를 통해 어디에서든 수집된 데이터를 확인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/>
            </a:r>
            <a:br>
              <a:rPr lang="en-US" altLang="ko-KR" sz="1100" dirty="0">
                <a:latin typeface="+mj-lt"/>
                <a:ea typeface="+mj-ea"/>
                <a:sym typeface="Wingdings"/>
              </a:rPr>
            </a:br>
            <a:r>
              <a:rPr lang="en-US" altLang="ko-KR" sz="1100" dirty="0">
                <a:latin typeface="+mj-lt"/>
                <a:ea typeface="+mj-ea"/>
                <a:sym typeface="Wingdings"/>
              </a:rPr>
              <a:t>   -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각 </a:t>
            </a:r>
            <a:r>
              <a:rPr lang="ko-KR" altLang="en-US" sz="1100" dirty="0" smtClean="0">
                <a:latin typeface="+mj-lt"/>
                <a:ea typeface="+mj-ea"/>
                <a:sym typeface="Wingdings"/>
              </a:rPr>
              <a:t>장비 별</a:t>
            </a:r>
            <a:r>
              <a:rPr lang="en-US" altLang="ko-KR" sz="1100" dirty="0">
                <a:latin typeface="+mj-lt"/>
                <a:ea typeface="+mj-ea"/>
                <a:sym typeface="Wingdings"/>
              </a:rPr>
              <a:t>, </a:t>
            </a:r>
            <a:r>
              <a:rPr lang="ko-KR" altLang="en-US" sz="1100" dirty="0" smtClean="0">
                <a:latin typeface="+mj-lt"/>
                <a:ea typeface="+mj-ea"/>
                <a:sym typeface="Wingdings"/>
              </a:rPr>
              <a:t>시험실 별 </a:t>
            </a:r>
            <a:r>
              <a:rPr lang="ko-KR" altLang="en-US" sz="1100" dirty="0">
                <a:latin typeface="+mj-lt"/>
                <a:ea typeface="+mj-ea"/>
                <a:sym typeface="Wingdings"/>
              </a:rPr>
              <a:t>구분하여 관리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79512" y="729040"/>
            <a:ext cx="9469051" cy="27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lnSpc>
                <a:spcPts val="1401"/>
              </a:lnSpc>
              <a:defRPr/>
            </a:pPr>
            <a:r>
              <a:rPr lang="en-US" altLang="ko-KR" sz="1600" dirty="0" smtClean="0"/>
              <a:t>System</a:t>
            </a:r>
            <a:r>
              <a:rPr lang="ko-KR" altLang="en-US" sz="1600" dirty="0" smtClean="0"/>
              <a:t>의 </a:t>
            </a:r>
            <a:r>
              <a:rPr lang="en-US" altLang="ko-KR" sz="1600" dirty="0" smtClean="0"/>
              <a:t>Module </a:t>
            </a:r>
            <a:r>
              <a:rPr lang="ko-KR" altLang="en-US" sz="1600" dirty="0" smtClean="0"/>
              <a:t>구성은 다음과 같다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1253822" y="4275340"/>
            <a:ext cx="771066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lgDashDot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직선 연결선 7"/>
          <p:cNvCxnSpPr/>
          <p:nvPr/>
        </p:nvCxnSpPr>
        <p:spPr bwMode="auto">
          <a:xfrm>
            <a:off x="4283968" y="4275340"/>
            <a:ext cx="0" cy="19619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lgDashDot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71594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CSV Strategy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95536" y="1259733"/>
            <a:ext cx="8568952" cy="5049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ko-KR" altLang="en-US" sz="1600" b="1" dirty="0" smtClean="0">
                <a:latin typeface="+mj-lt"/>
                <a:ea typeface="+mj-ea"/>
              </a:rPr>
              <a:t>개발 </a:t>
            </a:r>
            <a:r>
              <a:rPr lang="ko-KR" altLang="en-US" sz="1600" b="1" dirty="0">
                <a:latin typeface="+mj-lt"/>
                <a:ea typeface="+mj-ea"/>
              </a:rPr>
              <a:t>방법에 따른 </a:t>
            </a:r>
            <a:r>
              <a:rPr lang="en-US" altLang="ko-KR" sz="1600" b="1" dirty="0">
                <a:latin typeface="+mj-lt"/>
                <a:ea typeface="+mj-ea"/>
              </a:rPr>
              <a:t>CSV </a:t>
            </a:r>
            <a:r>
              <a:rPr lang="ko-KR" altLang="en-US" sz="1600" b="1" dirty="0" smtClean="0">
                <a:latin typeface="+mj-lt"/>
                <a:ea typeface="+mj-ea"/>
              </a:rPr>
              <a:t>접근</a:t>
            </a:r>
            <a:endParaRPr lang="en-US" altLang="ko-KR" sz="1600" b="1" dirty="0">
              <a:latin typeface="+mj-lt"/>
              <a:ea typeface="+mj-ea"/>
            </a:endParaRPr>
          </a:p>
          <a:p>
            <a:pPr marL="444500" indent="-177800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altLang="ko-KR" sz="1400" b="1" dirty="0" smtClean="0">
                <a:latin typeface="+mj-lt"/>
                <a:ea typeface="+mj-ea"/>
              </a:rPr>
              <a:t>Agile </a:t>
            </a:r>
            <a:r>
              <a:rPr lang="ko-KR" altLang="en-US" sz="1400" b="1" dirty="0" smtClean="0">
                <a:latin typeface="+mj-lt"/>
                <a:ea typeface="+mj-ea"/>
              </a:rPr>
              <a:t>방식</a:t>
            </a:r>
            <a:r>
              <a:rPr lang="en-US" altLang="ko-KR" sz="1400" b="1" dirty="0" smtClean="0">
                <a:latin typeface="+mj-lt"/>
                <a:ea typeface="+mj-ea"/>
              </a:rPr>
              <a:t>: </a:t>
            </a:r>
            <a:r>
              <a:rPr lang="ko-KR" altLang="en-US" sz="1400" b="1" dirty="0" smtClean="0">
                <a:latin typeface="+mj-lt"/>
                <a:ea typeface="+mj-ea"/>
              </a:rPr>
              <a:t>작업 </a:t>
            </a:r>
            <a:r>
              <a:rPr lang="ko-KR" altLang="en-US" sz="1400" b="1" dirty="0">
                <a:latin typeface="+mj-lt"/>
                <a:ea typeface="+mj-ea"/>
              </a:rPr>
              <a:t>계획을 짧은 단위로 세우고 시제품을 만들어 나가는 사이클을 </a:t>
            </a:r>
            <a:r>
              <a:rPr lang="ko-KR" altLang="en-US" sz="1400" b="1" dirty="0" smtClean="0">
                <a:latin typeface="+mj-lt"/>
                <a:ea typeface="+mj-ea"/>
              </a:rPr>
              <a:t>반복함으로써 고객의</a:t>
            </a:r>
            <a:endParaRPr lang="en-US" altLang="ko-KR" sz="1400" b="1" dirty="0" smtClean="0">
              <a:latin typeface="+mj-lt"/>
              <a:ea typeface="+mj-ea"/>
            </a:endParaRPr>
          </a:p>
          <a:p>
            <a:pPr marL="266700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ko-KR" sz="1400" b="1" dirty="0" smtClean="0">
                <a:latin typeface="+mj-lt"/>
                <a:ea typeface="+mj-ea"/>
              </a:rPr>
              <a:t>	         </a:t>
            </a:r>
            <a:r>
              <a:rPr lang="ko-KR" altLang="en-US" sz="1400" b="1" dirty="0" smtClean="0">
                <a:latin typeface="+mj-lt"/>
                <a:ea typeface="+mj-ea"/>
              </a:rPr>
              <a:t>요구 </a:t>
            </a:r>
            <a:r>
              <a:rPr lang="ko-KR" altLang="en-US" sz="1400" b="1" dirty="0">
                <a:latin typeface="+mj-lt"/>
                <a:ea typeface="+mj-ea"/>
              </a:rPr>
              <a:t>변화에 유연하고도 신속하게 대응하는 개발 </a:t>
            </a:r>
            <a:r>
              <a:rPr lang="ko-KR" altLang="en-US" sz="1400" b="1" dirty="0" smtClean="0">
                <a:latin typeface="+mj-lt"/>
                <a:ea typeface="+mj-ea"/>
              </a:rPr>
              <a:t>방법론</a:t>
            </a:r>
            <a:endParaRPr lang="en-US" altLang="ko-KR" sz="1400" b="1" dirty="0" smtClean="0">
              <a:latin typeface="+mj-lt"/>
              <a:ea typeface="+mj-ea"/>
            </a:endParaRPr>
          </a:p>
          <a:p>
            <a:pPr marL="622300" indent="-215900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ko-KR" altLang="en-US" sz="1400" dirty="0" smtClean="0"/>
              <a:t>개발 일정 및 완성도에 따라 점진적으로 </a:t>
            </a:r>
            <a:r>
              <a:rPr lang="en-US" altLang="ko-KR" sz="1400" dirty="0" smtClean="0"/>
              <a:t>CSV</a:t>
            </a:r>
            <a:r>
              <a:rPr lang="ko-KR" altLang="en-US" sz="1400" dirty="0" smtClean="0"/>
              <a:t>를 진행</a:t>
            </a:r>
            <a:endParaRPr lang="en-US" altLang="ko-KR" sz="1400" dirty="0" smtClean="0"/>
          </a:p>
          <a:p>
            <a:pPr marL="622300" indent="-215900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+mj-lt"/>
                <a:ea typeface="+mj-ea"/>
              </a:rPr>
              <a:t>각 </a:t>
            </a:r>
            <a:r>
              <a:rPr lang="en-US" altLang="ko-KR" sz="1400" dirty="0">
                <a:latin typeface="+mj-lt"/>
                <a:ea typeface="+mj-ea"/>
              </a:rPr>
              <a:t>Module </a:t>
            </a:r>
            <a:r>
              <a:rPr lang="ko-KR" altLang="en-US" sz="1400" dirty="0">
                <a:latin typeface="+mj-lt"/>
                <a:ea typeface="+mj-ea"/>
              </a:rPr>
              <a:t>별 개발</a:t>
            </a:r>
            <a:r>
              <a:rPr lang="en-US" altLang="ko-KR" sz="1400" dirty="0">
                <a:latin typeface="+mj-lt"/>
                <a:ea typeface="+mj-ea"/>
              </a:rPr>
              <a:t> </a:t>
            </a:r>
            <a:r>
              <a:rPr lang="ko-KR" altLang="en-US" sz="1400" dirty="0">
                <a:latin typeface="+mj-lt"/>
                <a:ea typeface="+mj-ea"/>
              </a:rPr>
              <a:t>및 </a:t>
            </a:r>
            <a:r>
              <a:rPr lang="en-US" altLang="ko-KR" sz="1400" dirty="0">
                <a:latin typeface="+mj-lt"/>
                <a:ea typeface="+mj-ea"/>
              </a:rPr>
              <a:t>CSV </a:t>
            </a:r>
            <a:r>
              <a:rPr lang="ko-KR" altLang="en-US" sz="1400" dirty="0">
                <a:latin typeface="+mj-lt"/>
                <a:ea typeface="+mj-ea"/>
              </a:rPr>
              <a:t>진행 </a:t>
            </a:r>
            <a:r>
              <a:rPr lang="en-US" altLang="ko-KR" sz="1400" dirty="0">
                <a:latin typeface="+mj-lt"/>
                <a:ea typeface="+mj-ea"/>
              </a:rPr>
              <a:t>(Test, Stability, LES, etc.)</a:t>
            </a:r>
          </a:p>
          <a:p>
            <a:pPr marL="622300" indent="-215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ko-KR" sz="1400" dirty="0">
              <a:latin typeface="+mj-lt"/>
              <a:ea typeface="+mj-ea"/>
            </a:endParaRPr>
          </a:p>
          <a:p>
            <a:pPr marL="444500" indent="-177800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altLang="ko-KR" sz="1400" b="1" dirty="0" smtClean="0">
                <a:latin typeface="+mj-lt"/>
                <a:ea typeface="+mj-ea"/>
              </a:rPr>
              <a:t> </a:t>
            </a:r>
            <a:r>
              <a:rPr lang="en-US" altLang="ko-KR" sz="1400" b="1" dirty="0">
                <a:latin typeface="+mj-lt"/>
                <a:ea typeface="+mj-ea"/>
              </a:rPr>
              <a:t>Waterfall </a:t>
            </a:r>
            <a:r>
              <a:rPr lang="ko-KR" altLang="en-US" sz="1400" b="1" dirty="0" smtClean="0">
                <a:latin typeface="+mj-lt"/>
                <a:ea typeface="+mj-ea"/>
              </a:rPr>
              <a:t>방식</a:t>
            </a:r>
            <a:r>
              <a:rPr lang="en-US" altLang="ko-KR" sz="1400" b="1" dirty="0" smtClean="0">
                <a:latin typeface="+mj-lt"/>
                <a:ea typeface="+mj-ea"/>
              </a:rPr>
              <a:t>: </a:t>
            </a:r>
            <a:r>
              <a:rPr lang="ko-KR" altLang="en-US" sz="1400" b="1" dirty="0" smtClean="0">
                <a:latin typeface="+mj-lt"/>
                <a:ea typeface="+mj-ea"/>
              </a:rPr>
              <a:t>장기적 </a:t>
            </a:r>
            <a:r>
              <a:rPr lang="ko-KR" altLang="en-US" sz="1400" b="1" dirty="0">
                <a:latin typeface="+mj-lt"/>
                <a:ea typeface="+mj-ea"/>
              </a:rPr>
              <a:t>관점에서 계획을 정교하게 세우고 </a:t>
            </a:r>
            <a:r>
              <a:rPr lang="ko-KR" altLang="en-US" sz="1400" b="1" dirty="0" smtClean="0">
                <a:latin typeface="+mj-lt"/>
                <a:ea typeface="+mj-ea"/>
              </a:rPr>
              <a:t>사전에 </a:t>
            </a:r>
            <a:r>
              <a:rPr lang="ko-KR" altLang="en-US" sz="1400" b="1" dirty="0">
                <a:latin typeface="+mj-lt"/>
                <a:ea typeface="+mj-ea"/>
              </a:rPr>
              <a:t>단계별로 정해놓은 기준을 </a:t>
            </a:r>
            <a:r>
              <a:rPr lang="ko-KR" altLang="en-US" sz="1400" b="1" dirty="0" smtClean="0">
                <a:latin typeface="+mj-lt"/>
                <a:ea typeface="+mj-ea"/>
              </a:rPr>
              <a:t>충족시켜</a:t>
            </a:r>
            <a:r>
              <a:rPr lang="en-US" altLang="ko-KR" sz="1400" b="1" dirty="0" smtClean="0">
                <a:latin typeface="+mj-lt"/>
                <a:ea typeface="+mj-ea"/>
              </a:rPr>
              <a:t/>
            </a:r>
            <a:br>
              <a:rPr lang="en-US" altLang="ko-KR" sz="1400" b="1" dirty="0" smtClean="0">
                <a:latin typeface="+mj-lt"/>
                <a:ea typeface="+mj-ea"/>
              </a:rPr>
            </a:br>
            <a:r>
              <a:rPr lang="en-US" altLang="ko-KR" sz="1400" b="1" dirty="0" smtClean="0">
                <a:latin typeface="+mj-lt"/>
                <a:ea typeface="+mj-ea"/>
              </a:rPr>
              <a:t>	                 </a:t>
            </a:r>
            <a:r>
              <a:rPr lang="ko-KR" altLang="en-US" sz="1400" b="1" dirty="0" smtClean="0">
                <a:latin typeface="+mj-lt"/>
                <a:ea typeface="+mj-ea"/>
              </a:rPr>
              <a:t>완료하는 </a:t>
            </a:r>
            <a:r>
              <a:rPr lang="ko-KR" altLang="en-US" sz="1400" b="1" dirty="0">
                <a:latin typeface="+mj-lt"/>
                <a:ea typeface="+mj-ea"/>
              </a:rPr>
              <a:t>개발 </a:t>
            </a:r>
            <a:r>
              <a:rPr lang="ko-KR" altLang="en-US" sz="1400" b="1" dirty="0" smtClean="0">
                <a:latin typeface="+mj-lt"/>
                <a:ea typeface="+mj-ea"/>
              </a:rPr>
              <a:t>방법론</a:t>
            </a:r>
            <a:endParaRPr lang="en-US" altLang="ko-KR" sz="1400" b="1" dirty="0">
              <a:latin typeface="+mj-lt"/>
              <a:ea typeface="+mj-ea"/>
            </a:endParaRPr>
          </a:p>
          <a:p>
            <a:pPr marL="622300" indent="-215900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+mj-lt"/>
                <a:ea typeface="+mj-ea"/>
              </a:rPr>
              <a:t>개발 및 산출물이 완료된 이후에 </a:t>
            </a:r>
            <a:r>
              <a:rPr lang="en-US" altLang="ko-KR" sz="1400" dirty="0" smtClean="0">
                <a:latin typeface="+mj-lt"/>
                <a:ea typeface="+mj-ea"/>
              </a:rPr>
              <a:t>CSV</a:t>
            </a:r>
            <a:r>
              <a:rPr lang="ko-KR" altLang="en-US" sz="1400" dirty="0" smtClean="0">
                <a:latin typeface="+mj-lt"/>
                <a:ea typeface="+mj-ea"/>
              </a:rPr>
              <a:t>를 진행</a:t>
            </a:r>
            <a:endParaRPr lang="en-US" altLang="ko-KR" sz="1400" dirty="0" smtClean="0">
              <a:latin typeface="+mj-lt"/>
              <a:ea typeface="+mj-ea"/>
            </a:endParaRPr>
          </a:p>
          <a:p>
            <a:pPr marL="622300" indent="-215900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+mj-lt"/>
                <a:ea typeface="+mj-ea"/>
              </a:rPr>
              <a:t>시스템</a:t>
            </a:r>
            <a:r>
              <a:rPr lang="en-US" altLang="ko-KR" sz="1400" dirty="0" smtClean="0">
                <a:latin typeface="+mj-lt"/>
                <a:ea typeface="+mj-ea"/>
              </a:rPr>
              <a:t> </a:t>
            </a:r>
            <a:r>
              <a:rPr lang="ko-KR" altLang="en-US" sz="1400" dirty="0">
                <a:latin typeface="+mj-lt"/>
                <a:ea typeface="+mj-ea"/>
              </a:rPr>
              <a:t>별 개발 및 </a:t>
            </a:r>
            <a:r>
              <a:rPr lang="en-US" altLang="ko-KR" sz="1400" dirty="0">
                <a:latin typeface="+mj-lt"/>
                <a:ea typeface="+mj-ea"/>
              </a:rPr>
              <a:t>CSV </a:t>
            </a:r>
            <a:r>
              <a:rPr lang="ko-KR" altLang="en-US" sz="1400" dirty="0">
                <a:latin typeface="+mj-lt"/>
                <a:ea typeface="+mj-ea"/>
              </a:rPr>
              <a:t>진행 </a:t>
            </a:r>
            <a:r>
              <a:rPr lang="en-US" altLang="ko-KR" sz="1400" dirty="0">
                <a:latin typeface="+mj-lt"/>
                <a:ea typeface="+mj-ea"/>
              </a:rPr>
              <a:t>(SDMS, CDS)</a:t>
            </a:r>
          </a:p>
          <a:p>
            <a:pPr>
              <a:lnSpc>
                <a:spcPct val="130000"/>
              </a:lnSpc>
            </a:pPr>
            <a:endParaRPr lang="en-US" altLang="ko-KR" sz="1500" dirty="0" smtClean="0">
              <a:latin typeface="+mj-lt"/>
              <a:ea typeface="+mj-ea"/>
            </a:endParaRPr>
          </a:p>
          <a:p>
            <a:pPr marL="285750" indent="-285750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altLang="ko-KR" sz="1600" b="1" dirty="0" smtClean="0">
                <a:latin typeface="+mj-lt"/>
                <a:ea typeface="+mj-ea"/>
              </a:rPr>
              <a:t>GAMP </a:t>
            </a:r>
            <a:r>
              <a:rPr lang="en-US" altLang="ko-KR" sz="1600" b="1" dirty="0">
                <a:latin typeface="+mj-lt"/>
                <a:ea typeface="+mj-ea"/>
              </a:rPr>
              <a:t>Category </a:t>
            </a:r>
            <a:r>
              <a:rPr lang="ko-KR" altLang="en-US" sz="1600" b="1" dirty="0">
                <a:latin typeface="+mj-lt"/>
                <a:ea typeface="+mj-ea"/>
              </a:rPr>
              <a:t>접근</a:t>
            </a:r>
            <a:endParaRPr lang="en-US" altLang="ko-KR" sz="1600" b="1" dirty="0">
              <a:latin typeface="+mj-lt"/>
              <a:ea typeface="+mj-ea"/>
            </a:endParaRPr>
          </a:p>
          <a:p>
            <a:pPr marL="444500" indent="-177800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ko-KR" altLang="en-US" sz="1400" dirty="0">
                <a:latin typeface="+mj-lt"/>
                <a:ea typeface="+mj-ea"/>
              </a:rPr>
              <a:t>사용자 요구사항에 부합하기 </a:t>
            </a:r>
            <a:r>
              <a:rPr lang="ko-KR" altLang="en-US" sz="1400" dirty="0" smtClean="0">
                <a:latin typeface="+mj-lt"/>
                <a:ea typeface="+mj-ea"/>
              </a:rPr>
              <a:t>위해 </a:t>
            </a:r>
            <a:r>
              <a:rPr lang="en-US" altLang="ko-KR" sz="1400" dirty="0">
                <a:latin typeface="+mj-lt"/>
                <a:ea typeface="+mj-ea"/>
              </a:rPr>
              <a:t>Configuration</a:t>
            </a:r>
            <a:r>
              <a:rPr lang="ko-KR" altLang="en-US" sz="1400" dirty="0">
                <a:latin typeface="+mj-lt"/>
                <a:ea typeface="+mj-ea"/>
              </a:rPr>
              <a:t>과 </a:t>
            </a:r>
            <a:r>
              <a:rPr lang="en-US" altLang="ko-KR" sz="1400" dirty="0" smtClean="0">
                <a:latin typeface="+mj-lt"/>
                <a:ea typeface="+mj-ea"/>
              </a:rPr>
              <a:t>Customization</a:t>
            </a:r>
            <a:r>
              <a:rPr lang="ko-KR" altLang="en-US" sz="1400" dirty="0">
                <a:latin typeface="+mj-lt"/>
                <a:ea typeface="+mj-ea"/>
              </a:rPr>
              <a:t> </a:t>
            </a:r>
            <a:r>
              <a:rPr lang="ko-KR" altLang="en-US" sz="1400" dirty="0" smtClean="0">
                <a:latin typeface="+mj-lt"/>
                <a:ea typeface="+mj-ea"/>
              </a:rPr>
              <a:t>개발 적용</a:t>
            </a:r>
            <a:endParaRPr lang="en-US" altLang="ko-KR" sz="1400" dirty="0">
              <a:latin typeface="+mj-lt"/>
              <a:ea typeface="+mj-ea"/>
            </a:endParaRPr>
          </a:p>
          <a:p>
            <a:pPr marL="444500" indent="-177800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altLang="ko-KR" sz="1400" dirty="0">
                <a:latin typeface="+mj-lt"/>
                <a:ea typeface="+mj-ea"/>
              </a:rPr>
              <a:t>GAMP Category 4 &amp; 5 </a:t>
            </a:r>
            <a:r>
              <a:rPr lang="ko-KR" altLang="en-US" sz="1400" dirty="0">
                <a:latin typeface="+mj-lt"/>
                <a:ea typeface="+mj-ea"/>
              </a:rPr>
              <a:t>동시 </a:t>
            </a:r>
            <a:r>
              <a:rPr lang="ko-KR" altLang="en-US" sz="1400" dirty="0" smtClean="0">
                <a:latin typeface="+mj-lt"/>
                <a:ea typeface="+mj-ea"/>
              </a:rPr>
              <a:t>적용</a:t>
            </a:r>
            <a:endParaRPr lang="en-US" altLang="ko-KR" sz="1400" dirty="0">
              <a:latin typeface="+mj-lt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79512" y="729040"/>
            <a:ext cx="946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en-US" altLang="ko-KR" sz="1600" dirty="0" smtClean="0">
                <a:latin typeface="+mj-lt"/>
                <a:ea typeface="+mj-ea"/>
              </a:rPr>
              <a:t>Schedule &amp; Quality</a:t>
            </a:r>
            <a:r>
              <a:rPr lang="ko-KR" altLang="en-US" sz="1600" dirty="0" smtClean="0">
                <a:latin typeface="+mj-lt"/>
                <a:ea typeface="+mj-ea"/>
              </a:rPr>
              <a:t>를 고려하여 </a:t>
            </a:r>
            <a:r>
              <a:rPr lang="en-US" altLang="ko-KR" sz="1600" dirty="0" smtClean="0">
                <a:latin typeface="+mj-lt"/>
                <a:ea typeface="+mj-ea"/>
              </a:rPr>
              <a:t>Agile</a:t>
            </a:r>
            <a:r>
              <a:rPr lang="ko-KR" altLang="en-US" sz="1600" dirty="0">
                <a:latin typeface="+mj-lt"/>
                <a:ea typeface="+mj-ea"/>
              </a:rPr>
              <a:t>ㅣ</a:t>
            </a:r>
            <a:r>
              <a:rPr lang="en-US" altLang="ko-KR" sz="1600" dirty="0" smtClean="0">
                <a:latin typeface="+mj-lt"/>
                <a:ea typeface="+mj-ea"/>
              </a:rPr>
              <a:t>Waterfall </a:t>
            </a:r>
            <a:r>
              <a:rPr lang="ko-KR" altLang="en-US" sz="1600" dirty="0" smtClean="0">
                <a:latin typeface="+mj-lt"/>
                <a:ea typeface="+mj-ea"/>
              </a:rPr>
              <a:t>방식을 병행하여 진행</a:t>
            </a:r>
            <a:endParaRPr lang="en-US" altLang="ko-KR" sz="16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02939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CSV Documents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85295" y="1273714"/>
            <a:ext cx="619200" cy="122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+mj-lt"/>
                <a:ea typeface="+mj-ea"/>
              </a:rPr>
              <a:t>CSV </a:t>
            </a:r>
          </a:p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+mj-lt"/>
                <a:ea typeface="+mj-ea"/>
              </a:rPr>
              <a:t>산출물</a:t>
            </a:r>
            <a:endParaRPr lang="en-US" altLang="ko-KR" sz="1100" b="1" dirty="0" smtClean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44235" y="1274852"/>
            <a:ext cx="3246171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fontAlgn="base" hangingPunct="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300" b="1" dirty="0" smtClean="0">
                <a:latin typeface="+mj-lt"/>
                <a:ea typeface="+mj-ea"/>
              </a:rPr>
              <a:t>Validation </a:t>
            </a:r>
            <a:r>
              <a:rPr lang="en-US" altLang="ko-KR" sz="1300" b="1" dirty="0">
                <a:latin typeface="+mj-lt"/>
                <a:ea typeface="+mj-ea"/>
              </a:rPr>
              <a:t>Plan</a:t>
            </a:r>
          </a:p>
          <a:p>
            <a:pPr marL="228600" indent="-228600" eaLnBrk="0" fontAlgn="base" hangingPunct="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300" b="1" dirty="0">
                <a:latin typeface="+mj-lt"/>
                <a:ea typeface="+mj-ea"/>
              </a:rPr>
              <a:t>Vendor Audit </a:t>
            </a:r>
          </a:p>
          <a:p>
            <a:pPr marL="228600" indent="-228600" eaLnBrk="0" fontAlgn="base" hangingPunct="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300" b="1" dirty="0" smtClean="0">
                <a:latin typeface="+mj-lt"/>
                <a:ea typeface="+mj-ea"/>
              </a:rPr>
              <a:t>Initial Risk Assessment</a:t>
            </a:r>
            <a:endParaRPr lang="en-US" altLang="ko-KR" sz="1300" b="1" dirty="0">
              <a:latin typeface="+mj-lt"/>
              <a:ea typeface="+mj-ea"/>
            </a:endParaRPr>
          </a:p>
          <a:p>
            <a:pPr marL="228600" indent="-228600" eaLnBrk="0" fontAlgn="base" hangingPunct="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300" b="1" dirty="0">
                <a:latin typeface="+mj-lt"/>
                <a:ea typeface="+mj-ea"/>
              </a:rPr>
              <a:t>User </a:t>
            </a:r>
            <a:r>
              <a:rPr lang="en-US" altLang="ko-KR" sz="1300" b="1" dirty="0" smtClean="0">
                <a:latin typeface="+mj-lt"/>
                <a:ea typeface="+mj-ea"/>
              </a:rPr>
              <a:t>Requirement </a:t>
            </a:r>
            <a:r>
              <a:rPr lang="en-US" altLang="ko-KR" sz="1300" b="1" dirty="0">
                <a:latin typeface="+mj-lt"/>
                <a:ea typeface="+mj-ea"/>
              </a:rPr>
              <a:t>S</a:t>
            </a:r>
            <a:r>
              <a:rPr lang="en-US" altLang="ko-KR" sz="1300" b="1" dirty="0" smtClean="0">
                <a:latin typeface="+mj-lt"/>
                <a:ea typeface="+mj-ea"/>
              </a:rPr>
              <a:t>pecification</a:t>
            </a:r>
            <a:endParaRPr lang="en-US" altLang="ko-KR" sz="1300" b="1" dirty="0">
              <a:latin typeface="+mj-lt"/>
              <a:ea typeface="+mj-ea"/>
            </a:endParaRPr>
          </a:p>
          <a:p>
            <a:pPr marL="228600" indent="-228600" eaLnBrk="0" fontAlgn="base" hangingPunct="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300" b="1" dirty="0" smtClean="0">
                <a:solidFill>
                  <a:srgbClr val="7030A0"/>
                </a:solidFill>
                <a:latin typeface="+mj-lt"/>
                <a:ea typeface="+mj-ea"/>
              </a:rPr>
              <a:t>Hardware </a:t>
            </a:r>
            <a:r>
              <a:rPr lang="en-US" altLang="ko-KR" sz="1300" b="1" dirty="0">
                <a:solidFill>
                  <a:srgbClr val="7030A0"/>
                </a:solidFill>
                <a:latin typeface="+mj-lt"/>
                <a:ea typeface="+mj-ea"/>
              </a:rPr>
              <a:t>Design </a:t>
            </a:r>
            <a:r>
              <a:rPr lang="en-US" altLang="ko-KR" sz="1300" b="1" dirty="0" smtClean="0">
                <a:solidFill>
                  <a:srgbClr val="7030A0"/>
                </a:solidFill>
                <a:latin typeface="+mj-lt"/>
                <a:ea typeface="+mj-ea"/>
              </a:rPr>
              <a:t>Specification*</a:t>
            </a:r>
            <a:endParaRPr lang="en-US" altLang="ko-KR" sz="1300" b="1" dirty="0">
              <a:solidFill>
                <a:srgbClr val="7030A0"/>
              </a:solidFill>
              <a:latin typeface="+mj-lt"/>
              <a:ea typeface="+mj-ea"/>
            </a:endParaRPr>
          </a:p>
          <a:p>
            <a:pPr marL="228600" indent="-228600" eaLnBrk="0" fontAlgn="base" hangingPunct="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300" b="1" dirty="0">
                <a:solidFill>
                  <a:srgbClr val="7030A0"/>
                </a:solidFill>
                <a:latin typeface="+mj-lt"/>
                <a:ea typeface="+mj-ea"/>
              </a:rPr>
              <a:t>Functional Design </a:t>
            </a:r>
            <a:r>
              <a:rPr lang="en-US" altLang="ko-KR" sz="1300" b="1" dirty="0" smtClean="0">
                <a:solidFill>
                  <a:srgbClr val="7030A0"/>
                </a:solidFill>
                <a:latin typeface="+mj-lt"/>
                <a:ea typeface="+mj-ea"/>
              </a:rPr>
              <a:t>Specification*</a:t>
            </a:r>
            <a:endParaRPr lang="en-US" altLang="ko-KR" sz="1300" b="1" dirty="0">
              <a:solidFill>
                <a:srgbClr val="7030A0"/>
              </a:solidFill>
              <a:latin typeface="+mj-lt"/>
              <a:ea typeface="+mj-ea"/>
            </a:endParaRPr>
          </a:p>
          <a:p>
            <a:pPr marL="228600" indent="-228600" eaLnBrk="0" fontAlgn="base" hangingPunct="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300" b="1" dirty="0">
                <a:solidFill>
                  <a:srgbClr val="7030A0"/>
                </a:solidFill>
                <a:latin typeface="+mj-lt"/>
                <a:ea typeface="+mj-ea"/>
              </a:rPr>
              <a:t>Design </a:t>
            </a:r>
            <a:r>
              <a:rPr lang="en-US" altLang="ko-KR" sz="1300" b="1" dirty="0" smtClean="0">
                <a:solidFill>
                  <a:srgbClr val="7030A0"/>
                </a:solidFill>
                <a:latin typeface="+mj-lt"/>
                <a:ea typeface="+mj-ea"/>
              </a:rPr>
              <a:t>Qualification*</a:t>
            </a:r>
            <a:endParaRPr lang="en-US" altLang="ko-KR" sz="1300" b="1" dirty="0">
              <a:solidFill>
                <a:srgbClr val="7030A0"/>
              </a:solidFill>
              <a:latin typeface="+mj-lt"/>
              <a:ea typeface="+mj-ea"/>
            </a:endParaRPr>
          </a:p>
          <a:p>
            <a:pPr marL="228600" indent="-228600" eaLnBrk="0" fontAlgn="base" hangingPunct="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300" b="1" dirty="0">
                <a:solidFill>
                  <a:srgbClr val="7030A0"/>
                </a:solidFill>
                <a:latin typeface="+mj-lt"/>
                <a:ea typeface="+mj-ea"/>
              </a:rPr>
              <a:t>Functional Risk </a:t>
            </a:r>
            <a:r>
              <a:rPr lang="en-US" altLang="ko-KR" sz="1300" b="1" dirty="0" smtClean="0">
                <a:solidFill>
                  <a:srgbClr val="7030A0"/>
                </a:solidFill>
                <a:latin typeface="+mj-lt"/>
                <a:ea typeface="+mj-ea"/>
              </a:rPr>
              <a:t>Assessment*</a:t>
            </a:r>
            <a:endParaRPr lang="en-US" altLang="ko-KR" sz="1300" b="1" dirty="0">
              <a:solidFill>
                <a:srgbClr val="7030A0"/>
              </a:solidFill>
              <a:latin typeface="+mj-lt"/>
              <a:ea typeface="+mj-ea"/>
            </a:endParaRPr>
          </a:p>
          <a:p>
            <a:pPr marL="228600" indent="-228600" eaLnBrk="0" fontAlgn="base" hangingPunct="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300" b="1" dirty="0">
                <a:solidFill>
                  <a:srgbClr val="7030A0"/>
                </a:solidFill>
                <a:latin typeface="+mj-lt"/>
                <a:ea typeface="+mj-ea"/>
              </a:rPr>
              <a:t>Installation </a:t>
            </a:r>
            <a:r>
              <a:rPr lang="en-US" altLang="ko-KR" sz="1300" b="1" dirty="0" smtClean="0">
                <a:solidFill>
                  <a:srgbClr val="7030A0"/>
                </a:solidFill>
                <a:latin typeface="+mj-lt"/>
                <a:ea typeface="+mj-ea"/>
              </a:rPr>
              <a:t>Qualification*</a:t>
            </a:r>
            <a:endParaRPr lang="en-US" altLang="ko-KR" sz="1300" b="1" dirty="0">
              <a:solidFill>
                <a:srgbClr val="7030A0"/>
              </a:solidFill>
              <a:latin typeface="+mj-lt"/>
              <a:ea typeface="+mj-ea"/>
            </a:endParaRPr>
          </a:p>
          <a:p>
            <a:pPr marL="228600" indent="-228600" eaLnBrk="0" fontAlgn="base" hangingPunct="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300" b="1" dirty="0" smtClean="0">
                <a:solidFill>
                  <a:srgbClr val="7030A0"/>
                </a:solidFill>
                <a:latin typeface="+mj-lt"/>
                <a:ea typeface="+mj-ea"/>
              </a:rPr>
              <a:t> Operational Qualification*</a:t>
            </a:r>
            <a:endParaRPr lang="en-US" altLang="ko-KR" sz="1300" b="1" dirty="0">
              <a:solidFill>
                <a:srgbClr val="7030A0"/>
              </a:solidFill>
              <a:latin typeface="+mj-lt"/>
              <a:ea typeface="+mj-ea"/>
            </a:endParaRPr>
          </a:p>
          <a:p>
            <a:pPr marL="228600" indent="-228600" eaLnBrk="0" fontAlgn="base" hangingPunct="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300" b="1" dirty="0" smtClean="0">
                <a:latin typeface="+mj-lt"/>
                <a:ea typeface="+mj-ea"/>
              </a:rPr>
              <a:t> Performance Qualification</a:t>
            </a:r>
            <a:endParaRPr lang="en-US" altLang="ko-KR" sz="1300" b="1" dirty="0">
              <a:latin typeface="+mj-lt"/>
              <a:ea typeface="+mj-ea"/>
            </a:endParaRPr>
          </a:p>
          <a:p>
            <a:pPr marL="228600" indent="-228600" eaLnBrk="0" fontAlgn="base" hangingPunct="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1300" b="1" dirty="0" smtClean="0">
                <a:latin typeface="+mj-lt"/>
                <a:ea typeface="+mj-ea"/>
              </a:rPr>
              <a:t> Requirement </a:t>
            </a:r>
            <a:r>
              <a:rPr lang="en-US" altLang="ko-KR" sz="1300" b="1" dirty="0">
                <a:latin typeface="+mj-lt"/>
                <a:ea typeface="+mj-ea"/>
              </a:rPr>
              <a:t>Traceability Matrix </a:t>
            </a:r>
          </a:p>
          <a:p>
            <a:pPr marL="228600" indent="-228600" eaLnBrk="0" fontAlgn="base" hangingPunct="0">
              <a:spcBef>
                <a:spcPts val="500"/>
              </a:spcBef>
              <a:spcAft>
                <a:spcPts val="500"/>
              </a:spcAft>
              <a:buFontTx/>
              <a:buAutoNum type="arabicPeriod"/>
            </a:pPr>
            <a:r>
              <a:rPr lang="en-US" altLang="ko-KR" sz="1300" b="1" dirty="0" smtClean="0">
                <a:latin typeface="+mj-lt"/>
                <a:ea typeface="+mj-ea"/>
              </a:rPr>
              <a:t> Validation </a:t>
            </a:r>
            <a:r>
              <a:rPr lang="en-US" altLang="ko-KR" sz="1300" b="1" dirty="0">
                <a:latin typeface="+mj-lt"/>
                <a:ea typeface="+mj-ea"/>
              </a:rPr>
              <a:t>Summary </a:t>
            </a:r>
            <a:r>
              <a:rPr lang="en-US" altLang="ko-KR" sz="1300" b="1" dirty="0" smtClean="0">
                <a:latin typeface="+mj-lt"/>
                <a:ea typeface="+mj-ea"/>
              </a:rPr>
              <a:t>Report</a:t>
            </a:r>
            <a:endParaRPr lang="en-US" altLang="ko-KR" sz="1300" b="1" dirty="0">
              <a:latin typeface="+mj-lt"/>
              <a:ea typeface="+mj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49164" y="1273714"/>
            <a:ext cx="619200" cy="122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+mj-lt"/>
                <a:ea typeface="+mj-ea"/>
              </a:rPr>
              <a:t>상세 세분화 내역</a:t>
            </a:r>
            <a:endParaRPr lang="en-US" altLang="ko-KR" sz="1100" b="1" dirty="0" smtClean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508104" y="1274852"/>
            <a:ext cx="352839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altLang="ko-KR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</a:rPr>
              <a:t>Hardware </a:t>
            </a:r>
            <a:r>
              <a:rPr lang="en-US" altLang="ko-KR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</a:rPr>
              <a:t>Design Specification</a:t>
            </a:r>
            <a:r>
              <a:rPr lang="en-US" altLang="ko-KR" sz="1300" b="1" dirty="0">
                <a:latin typeface="+mj-lt"/>
                <a:ea typeface="+mj-ea"/>
              </a:rPr>
              <a:t/>
            </a:r>
            <a:br>
              <a:rPr lang="en-US" altLang="ko-KR" sz="1300" b="1" dirty="0">
                <a:latin typeface="+mj-lt"/>
                <a:ea typeface="+mj-ea"/>
              </a:rPr>
            </a:br>
            <a:r>
              <a:rPr lang="en-US" altLang="ko-KR" sz="1300" dirty="0">
                <a:latin typeface="+mj-lt"/>
                <a:ea typeface="+mj-ea"/>
              </a:rPr>
              <a:t>- Infrastructure</a:t>
            </a:r>
            <a:br>
              <a:rPr lang="en-US" altLang="ko-KR" sz="1300" dirty="0">
                <a:latin typeface="+mj-lt"/>
                <a:ea typeface="+mj-ea"/>
              </a:rPr>
            </a:br>
            <a:r>
              <a:rPr lang="en-US" altLang="ko-KR" sz="1300" dirty="0">
                <a:latin typeface="+mj-lt"/>
                <a:ea typeface="+mj-ea"/>
              </a:rPr>
              <a:t>- Field Equipment (Product Release Note</a:t>
            </a:r>
            <a:r>
              <a:rPr lang="en-US" altLang="ko-KR" sz="1300" dirty="0" smtClean="0">
                <a:latin typeface="+mj-lt"/>
                <a:ea typeface="+mj-ea"/>
              </a:rPr>
              <a:t>)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endParaRPr lang="en-US" altLang="ko-KR" sz="1050" dirty="0">
              <a:latin typeface="+mj-lt"/>
              <a:ea typeface="+mj-ea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altLang="ko-KR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</a:rPr>
              <a:t>Functional Design </a:t>
            </a:r>
            <a:r>
              <a:rPr lang="en-US" altLang="ko-KR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</a:rPr>
              <a:t>Specification</a:t>
            </a:r>
            <a:r>
              <a:rPr lang="en-US" altLang="ko-KR" sz="1300" dirty="0">
                <a:latin typeface="+mj-lt"/>
                <a:ea typeface="+mj-ea"/>
              </a:rPr>
              <a:t/>
            </a:r>
            <a:br>
              <a:rPr lang="en-US" altLang="ko-KR" sz="1300" dirty="0">
                <a:latin typeface="+mj-lt"/>
                <a:ea typeface="+mj-ea"/>
              </a:rPr>
            </a:br>
            <a:r>
              <a:rPr lang="en-US" altLang="ko-KR" sz="1300" dirty="0"/>
              <a:t>- LIMS                  </a:t>
            </a:r>
            <a:r>
              <a:rPr lang="en-US" altLang="ko-KR" sz="1300" dirty="0" smtClean="0"/>
              <a:t>  </a:t>
            </a:r>
            <a:r>
              <a:rPr lang="en-US" altLang="ko-KR" sz="1300" dirty="0"/>
              <a:t>- </a:t>
            </a:r>
            <a:r>
              <a:rPr lang="en-US" altLang="ko-KR" sz="1300" dirty="0" smtClean="0"/>
              <a:t>SDMS</a:t>
            </a:r>
            <a:br>
              <a:rPr lang="en-US" altLang="ko-KR" sz="1300" dirty="0" smtClean="0"/>
            </a:br>
            <a:r>
              <a:rPr lang="en-US" altLang="ko-KR" sz="1300" dirty="0" smtClean="0">
                <a:latin typeface="+mj-lt"/>
                <a:ea typeface="+mj-ea"/>
              </a:rPr>
              <a:t>- </a:t>
            </a:r>
            <a:r>
              <a:rPr lang="en-US" altLang="ko-KR" sz="1300" dirty="0">
                <a:latin typeface="+mj-lt"/>
                <a:ea typeface="+mj-ea"/>
              </a:rPr>
              <a:t>Verification </a:t>
            </a:r>
            <a:r>
              <a:rPr lang="en-US" altLang="ko-KR" sz="1300" dirty="0" smtClean="0">
                <a:latin typeface="+mj-lt"/>
                <a:ea typeface="+mj-ea"/>
              </a:rPr>
              <a:t>kit      </a:t>
            </a:r>
            <a:r>
              <a:rPr lang="en-US" altLang="ko-KR" sz="1300" dirty="0"/>
              <a:t>- </a:t>
            </a:r>
            <a:r>
              <a:rPr lang="en-US" altLang="ko-KR" sz="1300" dirty="0" smtClean="0"/>
              <a:t>CDS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endParaRPr lang="en-US" altLang="ko-KR" sz="1050" dirty="0" smtClean="0"/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altLang="ko-KR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</a:rPr>
              <a:t>Design Qualification</a:t>
            </a:r>
            <a:r>
              <a:rPr lang="en-US" altLang="ko-KR" sz="1300" dirty="0">
                <a:latin typeface="+mj-lt"/>
                <a:ea typeface="+mj-ea"/>
              </a:rPr>
              <a:t/>
            </a:r>
            <a:br>
              <a:rPr lang="en-US" altLang="ko-KR" sz="1300" dirty="0">
                <a:latin typeface="+mj-lt"/>
                <a:ea typeface="+mj-ea"/>
              </a:rPr>
            </a:br>
            <a:r>
              <a:rPr lang="en-US" altLang="ko-KR" sz="1300" dirty="0"/>
              <a:t>- LIMS              </a:t>
            </a:r>
            <a:r>
              <a:rPr lang="en-US" altLang="ko-KR" sz="1300" dirty="0" smtClean="0"/>
              <a:t>      - </a:t>
            </a:r>
            <a:r>
              <a:rPr lang="en-US" altLang="ko-KR" sz="1300" dirty="0"/>
              <a:t>SDMS</a:t>
            </a:r>
            <a:r>
              <a:rPr lang="en-US" altLang="ko-KR" sz="1300" dirty="0" smtClean="0">
                <a:latin typeface="+mj-lt"/>
                <a:ea typeface="+mj-ea"/>
              </a:rPr>
              <a:t/>
            </a:r>
            <a:br>
              <a:rPr lang="en-US" altLang="ko-KR" sz="1300" dirty="0" smtClean="0">
                <a:latin typeface="+mj-lt"/>
                <a:ea typeface="+mj-ea"/>
              </a:rPr>
            </a:br>
            <a:r>
              <a:rPr lang="en-US" altLang="ko-KR" sz="1300" dirty="0" smtClean="0">
                <a:latin typeface="+mj-lt"/>
                <a:ea typeface="+mj-ea"/>
              </a:rPr>
              <a:t>- CDS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endParaRPr lang="en-US" altLang="ko-KR" sz="1050" dirty="0">
              <a:latin typeface="+mj-lt"/>
              <a:ea typeface="+mj-ea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altLang="ko-KR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</a:rPr>
              <a:t>Functional Risk </a:t>
            </a:r>
            <a:r>
              <a:rPr lang="en-US" altLang="ko-KR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</a:rPr>
              <a:t>Assessment</a:t>
            </a:r>
            <a:r>
              <a:rPr lang="en-US" altLang="ko-KR" sz="1300" dirty="0">
                <a:latin typeface="+mj-lt"/>
                <a:ea typeface="+mj-ea"/>
              </a:rPr>
              <a:t/>
            </a:r>
            <a:br>
              <a:rPr lang="en-US" altLang="ko-KR" sz="1300" dirty="0">
                <a:latin typeface="+mj-lt"/>
                <a:ea typeface="+mj-ea"/>
              </a:rPr>
            </a:br>
            <a:r>
              <a:rPr lang="en-US" altLang="ko-KR" sz="1300" dirty="0"/>
              <a:t>- LIMS           </a:t>
            </a:r>
            <a:r>
              <a:rPr lang="en-US" altLang="ko-KR" sz="1300" dirty="0" smtClean="0"/>
              <a:t>         - </a:t>
            </a:r>
            <a:r>
              <a:rPr lang="en-US" altLang="ko-KR" sz="1300" dirty="0"/>
              <a:t>SDMS</a:t>
            </a:r>
            <a:r>
              <a:rPr lang="en-US" altLang="ko-KR" sz="1300" dirty="0" smtClean="0">
                <a:latin typeface="+mj-lt"/>
                <a:ea typeface="+mj-ea"/>
              </a:rPr>
              <a:t/>
            </a:r>
            <a:br>
              <a:rPr lang="en-US" altLang="ko-KR" sz="1300" dirty="0" smtClean="0">
                <a:latin typeface="+mj-lt"/>
                <a:ea typeface="+mj-ea"/>
              </a:rPr>
            </a:br>
            <a:r>
              <a:rPr lang="en-US" altLang="ko-KR" sz="1300" dirty="0" smtClean="0">
                <a:latin typeface="+mj-lt"/>
                <a:ea typeface="+mj-ea"/>
              </a:rPr>
              <a:t>- CDS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endParaRPr lang="en-US" altLang="ko-KR" sz="1050" dirty="0">
              <a:latin typeface="+mj-lt"/>
              <a:ea typeface="+mj-ea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altLang="ko-KR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</a:rPr>
              <a:t>Installation Qualification</a:t>
            </a:r>
            <a:r>
              <a:rPr lang="en-US" altLang="ko-KR" sz="1300" dirty="0" smtClean="0">
                <a:latin typeface="+mj-lt"/>
                <a:ea typeface="+mj-ea"/>
              </a:rPr>
              <a:t/>
            </a:r>
            <a:br>
              <a:rPr lang="en-US" altLang="ko-KR" sz="1300" dirty="0" smtClean="0">
                <a:latin typeface="+mj-lt"/>
                <a:ea typeface="+mj-ea"/>
              </a:rPr>
            </a:br>
            <a:r>
              <a:rPr lang="en-US" altLang="ko-KR" sz="1300" dirty="0" smtClean="0"/>
              <a:t>- LES                     - SDMS</a:t>
            </a:r>
            <a:br>
              <a:rPr lang="en-US" altLang="ko-KR" sz="1300" dirty="0" smtClean="0"/>
            </a:br>
            <a:r>
              <a:rPr lang="en-US" altLang="ko-KR" sz="1300" dirty="0" smtClean="0"/>
              <a:t>- Verification kit      - CDS</a:t>
            </a:r>
            <a:r>
              <a:rPr lang="en-US" altLang="ko-KR" sz="1300" dirty="0" smtClean="0">
                <a:latin typeface="+mj-lt"/>
                <a:ea typeface="+mj-ea"/>
              </a:rPr>
              <a:t/>
            </a:r>
            <a:br>
              <a:rPr lang="en-US" altLang="ko-KR" sz="1300" dirty="0" smtClean="0">
                <a:latin typeface="+mj-lt"/>
                <a:ea typeface="+mj-ea"/>
              </a:rPr>
            </a:br>
            <a:r>
              <a:rPr lang="en-US" altLang="ko-KR" sz="1300" dirty="0" smtClean="0">
                <a:latin typeface="+mj-lt"/>
                <a:ea typeface="+mj-ea"/>
              </a:rPr>
              <a:t>- Field Equipment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endParaRPr lang="en-US" altLang="ko-KR" sz="1050" dirty="0" smtClean="0">
              <a:latin typeface="+mj-lt"/>
              <a:ea typeface="+mj-ea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altLang="ko-KR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</a:rPr>
              <a:t>Operational Qualification</a:t>
            </a:r>
            <a:r>
              <a:rPr lang="en-US" altLang="ko-KR" sz="1300" b="1" dirty="0" smtClean="0">
                <a:latin typeface="+mj-lt"/>
                <a:ea typeface="+mj-ea"/>
              </a:rPr>
              <a:t/>
            </a:r>
            <a:br>
              <a:rPr lang="en-US" altLang="ko-KR" sz="1300" b="1" dirty="0" smtClean="0">
                <a:latin typeface="+mj-lt"/>
                <a:ea typeface="+mj-ea"/>
              </a:rPr>
            </a:br>
            <a:r>
              <a:rPr lang="en-US" altLang="ko-KR" sz="1300" dirty="0" smtClean="0"/>
              <a:t>- LIMS                    - SDMS</a:t>
            </a:r>
            <a:br>
              <a:rPr lang="en-US" altLang="ko-KR" sz="1300" dirty="0" smtClean="0"/>
            </a:br>
            <a:r>
              <a:rPr lang="en-US" altLang="ko-KR" sz="1300" dirty="0" smtClean="0"/>
              <a:t>- Verification kit      - CDS</a:t>
            </a:r>
            <a:r>
              <a:rPr lang="en-US" altLang="ko-KR" sz="1300" dirty="0" smtClean="0">
                <a:latin typeface="+mj-lt"/>
                <a:ea typeface="+mj-ea"/>
              </a:rPr>
              <a:t/>
            </a:r>
            <a:br>
              <a:rPr lang="en-US" altLang="ko-KR" sz="1300" dirty="0" smtClean="0">
                <a:latin typeface="+mj-lt"/>
                <a:ea typeface="+mj-ea"/>
              </a:rPr>
            </a:br>
            <a:r>
              <a:rPr lang="en-US" altLang="ko-KR" sz="1300" dirty="0" smtClean="0">
                <a:latin typeface="+mj-lt"/>
                <a:ea typeface="+mj-ea"/>
              </a:rPr>
              <a:t>- LES                     - Stability</a:t>
            </a:r>
            <a:endParaRPr lang="en-US" altLang="ko-KR" sz="1300" dirty="0">
              <a:latin typeface="+mj-lt"/>
              <a:ea typeface="+mj-ea"/>
              <a:sym typeface="Wingdings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79512" y="729040"/>
            <a:ext cx="946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ko-KR" altLang="en-US" sz="1600" b="1" dirty="0"/>
              <a:t>시스템 개발 방식 및 향후 </a:t>
            </a:r>
            <a:r>
              <a:rPr lang="ko-KR" altLang="en-US" sz="1600" b="1" dirty="0" smtClean="0"/>
              <a:t>운영 관리를 </a:t>
            </a:r>
            <a:r>
              <a:rPr lang="ko-KR" altLang="en-US" sz="1600" b="1" dirty="0"/>
              <a:t>위해 문서를 </a:t>
            </a:r>
            <a:r>
              <a:rPr lang="ko-KR" altLang="en-US" sz="1600" b="1" dirty="0" smtClean="0"/>
              <a:t>세분화하여 </a:t>
            </a:r>
            <a:r>
              <a:rPr lang="ko-KR" altLang="en-US" sz="1600" b="1" dirty="0"/>
              <a:t>작성</a:t>
            </a:r>
            <a:endParaRPr lang="en-US" altLang="ko-KR" sz="1600" b="1" dirty="0"/>
          </a:p>
        </p:txBody>
      </p:sp>
    </p:spTree>
    <p:extLst>
      <p:ext uri="{BB962C8B-B14F-4D97-AF65-F5344CB8AC3E}">
        <p14:creationId xmlns:p14="http://schemas.microsoft.com/office/powerpoint/2010/main" val="355639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+mj-ea"/>
              </a:rPr>
              <a:t>6. Risk Assessment</a:t>
            </a:r>
            <a:endParaRPr lang="ko-KR" altLang="en-US" dirty="0">
              <a:ea typeface="+mj-ea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323528" y="1739324"/>
            <a:ext cx="8640960" cy="1202392"/>
            <a:chOff x="323528" y="1641666"/>
            <a:chExt cx="8640960" cy="1202392"/>
          </a:xfrm>
        </p:grpSpPr>
        <p:sp>
          <p:nvSpPr>
            <p:cNvPr id="11" name="직사각형 10"/>
            <p:cNvSpPr/>
            <p:nvPr/>
          </p:nvSpPr>
          <p:spPr bwMode="auto">
            <a:xfrm>
              <a:off x="323528" y="1641666"/>
              <a:ext cx="8640960" cy="1202392"/>
            </a:xfrm>
            <a:prstGeom prst="rect">
              <a:avLst/>
            </a:prstGeom>
            <a:solidFill>
              <a:srgbClr val="CAECE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85738" latinLnBrk="0">
                <a:spcAft>
                  <a:spcPct val="15000"/>
                </a:spcAft>
                <a:buClr>
                  <a:schemeClr val="tx1"/>
                </a:buClr>
                <a:tabLst>
                  <a:tab pos="914400" algn="l"/>
                  <a:tab pos="7315200" algn="r"/>
                </a:tabLst>
              </a:pPr>
              <a:r>
                <a:rPr kumimoji="0" lang="en-US" altLang="ko-KR" sz="1100" b="1" dirty="0" smtClean="0">
                  <a:solidFill>
                    <a:srgbClr val="FF0000"/>
                  </a:solidFill>
                  <a:latin typeface="+mj-lt"/>
                  <a:ea typeface="+mj-ea"/>
                  <a:cs typeface="Arial" pitchFamily="34" charset="0"/>
                </a:rPr>
                <a:t> </a:t>
              </a:r>
            </a:p>
            <a:p>
              <a:pPr marL="185738" latinLnBrk="0">
                <a:spcAft>
                  <a:spcPct val="15000"/>
                </a:spcAft>
                <a:buClr>
                  <a:schemeClr val="tx1"/>
                </a:buClr>
                <a:tabLst>
                  <a:tab pos="914400" algn="l"/>
                  <a:tab pos="7315200" algn="r"/>
                </a:tabLst>
              </a:pPr>
              <a:endParaRPr kumimoji="0" lang="en-US" altLang="ko-KR" sz="1100" b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endParaRPr>
            </a:p>
            <a:p>
              <a:pPr marL="185738" latinLnBrk="0">
                <a:spcAft>
                  <a:spcPct val="15000"/>
                </a:spcAft>
                <a:buClr>
                  <a:schemeClr val="tx1"/>
                </a:buClr>
                <a:tabLst>
                  <a:tab pos="914400" algn="l"/>
                  <a:tab pos="7315200" algn="r"/>
                </a:tabLst>
              </a:pPr>
              <a:endParaRPr kumimoji="0" lang="en-US" altLang="ko-KR" sz="1100" b="1" dirty="0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endParaRPr>
            </a:p>
            <a:p>
              <a:pPr marL="185738" latinLnBrk="0">
                <a:spcAft>
                  <a:spcPct val="15000"/>
                </a:spcAft>
                <a:buClr>
                  <a:schemeClr val="tx1"/>
                </a:buClr>
                <a:tabLst>
                  <a:tab pos="914400" algn="l"/>
                  <a:tab pos="7315200" algn="r"/>
                </a:tabLst>
              </a:pPr>
              <a:endParaRPr kumimoji="0" lang="en-US" altLang="ko-KR" sz="1100" b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2" name="직사각형 11"/>
            <p:cNvSpPr>
              <a:spLocks/>
            </p:cNvSpPr>
            <p:nvPr/>
          </p:nvSpPr>
          <p:spPr>
            <a:xfrm>
              <a:off x="2280599" y="2201754"/>
              <a:ext cx="612000" cy="223200"/>
            </a:xfrm>
            <a:prstGeom prst="rect">
              <a:avLst/>
            </a:prstGeom>
            <a:solidFill>
              <a:srgbClr val="DBEED8"/>
            </a:solidFill>
            <a:ln w="12700">
              <a:solidFill>
                <a:schemeClr val="tx1"/>
              </a:solidFill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URS</a:t>
              </a:r>
              <a:endParaRPr lang="ko-KR" altLang="en-US" sz="9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3" name="직사각형 12"/>
            <p:cNvSpPr>
              <a:spLocks/>
            </p:cNvSpPr>
            <p:nvPr/>
          </p:nvSpPr>
          <p:spPr>
            <a:xfrm>
              <a:off x="3948067" y="2201754"/>
              <a:ext cx="612000" cy="223200"/>
            </a:xfrm>
            <a:prstGeom prst="rect">
              <a:avLst/>
            </a:prstGeom>
            <a:solidFill>
              <a:srgbClr val="DBEED8"/>
            </a:solidFill>
            <a:ln w="12700">
              <a:solidFill>
                <a:schemeClr val="tx1"/>
              </a:solidFill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DQ</a:t>
              </a:r>
              <a:endParaRPr lang="ko-KR" altLang="en-US" sz="9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4" name="직사각형 13"/>
            <p:cNvSpPr>
              <a:spLocks/>
            </p:cNvSpPr>
            <p:nvPr/>
          </p:nvSpPr>
          <p:spPr>
            <a:xfrm>
              <a:off x="4781801" y="2201754"/>
              <a:ext cx="612000" cy="223200"/>
            </a:xfrm>
            <a:prstGeom prst="rect">
              <a:avLst/>
            </a:prstGeom>
            <a:solidFill>
              <a:srgbClr val="DBEED8"/>
            </a:solidFill>
            <a:ln w="12700">
              <a:solidFill>
                <a:schemeClr val="tx1"/>
              </a:solidFill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IQ</a:t>
              </a:r>
              <a:endParaRPr lang="ko-KR" altLang="en-US" sz="9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5" name="직사각형 14"/>
            <p:cNvSpPr>
              <a:spLocks/>
            </p:cNvSpPr>
            <p:nvPr/>
          </p:nvSpPr>
          <p:spPr>
            <a:xfrm>
              <a:off x="5615535" y="2201754"/>
              <a:ext cx="612000" cy="223200"/>
            </a:xfrm>
            <a:prstGeom prst="rect">
              <a:avLst/>
            </a:prstGeom>
            <a:solidFill>
              <a:srgbClr val="DBEED8"/>
            </a:solidFill>
            <a:ln w="12700">
              <a:solidFill>
                <a:schemeClr val="tx1"/>
              </a:solidFill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OQ</a:t>
              </a:r>
              <a:endParaRPr lang="ko-KR" altLang="en-US" sz="9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20" name="직사각형 19"/>
            <p:cNvSpPr>
              <a:spLocks/>
            </p:cNvSpPr>
            <p:nvPr/>
          </p:nvSpPr>
          <p:spPr>
            <a:xfrm>
              <a:off x="3114333" y="2201754"/>
              <a:ext cx="612000" cy="223200"/>
            </a:xfrm>
            <a:prstGeom prst="rect">
              <a:avLst/>
            </a:prstGeom>
            <a:solidFill>
              <a:srgbClr val="DBEED8"/>
            </a:solidFill>
            <a:ln w="12700">
              <a:solidFill>
                <a:schemeClr val="tx1"/>
              </a:solidFill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9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FDS/HDS</a:t>
              </a:r>
              <a:endParaRPr lang="ko-KR" altLang="en-US" sz="9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24" name="직사각형 23"/>
            <p:cNvSpPr>
              <a:spLocks/>
            </p:cNvSpPr>
            <p:nvPr/>
          </p:nvSpPr>
          <p:spPr>
            <a:xfrm>
              <a:off x="613131" y="2201754"/>
              <a:ext cx="612000" cy="223200"/>
            </a:xfrm>
            <a:prstGeom prst="rect">
              <a:avLst/>
            </a:prstGeom>
            <a:solidFill>
              <a:srgbClr val="DBEED8"/>
            </a:solidFill>
            <a:ln w="12700">
              <a:solidFill>
                <a:schemeClr val="tx1"/>
              </a:solidFill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VP</a:t>
              </a:r>
              <a:endParaRPr lang="ko-KR" altLang="en-US" sz="9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25" name="직사각형 24"/>
            <p:cNvSpPr>
              <a:spLocks/>
            </p:cNvSpPr>
            <p:nvPr/>
          </p:nvSpPr>
          <p:spPr>
            <a:xfrm>
              <a:off x="1446865" y="2201754"/>
              <a:ext cx="612000" cy="223200"/>
            </a:xfrm>
            <a:prstGeom prst="rect">
              <a:avLst/>
            </a:prstGeom>
            <a:solidFill>
              <a:srgbClr val="DBEED8"/>
            </a:solidFill>
            <a:ln w="12700">
              <a:solidFill>
                <a:schemeClr val="tx1"/>
              </a:solidFill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VA</a:t>
              </a:r>
              <a:endParaRPr lang="ko-KR" altLang="en-US" sz="9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28" name="직사각형 27"/>
            <p:cNvSpPr>
              <a:spLocks/>
            </p:cNvSpPr>
            <p:nvPr/>
          </p:nvSpPr>
          <p:spPr>
            <a:xfrm>
              <a:off x="6449269" y="2201754"/>
              <a:ext cx="612000" cy="223200"/>
            </a:xfrm>
            <a:prstGeom prst="rect">
              <a:avLst/>
            </a:prstGeom>
            <a:solidFill>
              <a:srgbClr val="DBEED8"/>
            </a:solidFill>
            <a:ln w="12700">
              <a:solidFill>
                <a:schemeClr val="tx1"/>
              </a:solidFill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9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PQ</a:t>
              </a:r>
              <a:endParaRPr lang="ko-KR" altLang="en-US" sz="9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29" name="직사각형 28"/>
            <p:cNvSpPr>
              <a:spLocks/>
            </p:cNvSpPr>
            <p:nvPr/>
          </p:nvSpPr>
          <p:spPr>
            <a:xfrm>
              <a:off x="8116739" y="2201754"/>
              <a:ext cx="612000" cy="223200"/>
            </a:xfrm>
            <a:prstGeom prst="rect">
              <a:avLst/>
            </a:prstGeom>
            <a:solidFill>
              <a:srgbClr val="DBEED8"/>
            </a:solidFill>
            <a:ln w="12700">
              <a:solidFill>
                <a:schemeClr val="tx1"/>
              </a:solidFill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9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VSR</a:t>
              </a:r>
              <a:endParaRPr lang="ko-KR" altLang="en-US" sz="9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31" name="직사각형 30"/>
            <p:cNvSpPr>
              <a:spLocks/>
            </p:cNvSpPr>
            <p:nvPr/>
          </p:nvSpPr>
          <p:spPr>
            <a:xfrm>
              <a:off x="2280599" y="2539772"/>
              <a:ext cx="612000" cy="223200"/>
            </a:xfrm>
            <a:prstGeom prst="rect">
              <a:avLst/>
            </a:prstGeom>
            <a:solidFill>
              <a:srgbClr val="DBEED8"/>
            </a:solidFill>
            <a:ln w="12700">
              <a:solidFill>
                <a:schemeClr val="tx1"/>
              </a:solidFill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IRA</a:t>
              </a:r>
              <a:endParaRPr lang="ko-KR" altLang="en-US" sz="9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33" name="직사각형 32"/>
            <p:cNvSpPr>
              <a:spLocks/>
            </p:cNvSpPr>
            <p:nvPr/>
          </p:nvSpPr>
          <p:spPr>
            <a:xfrm>
              <a:off x="7283003" y="2201754"/>
              <a:ext cx="612000" cy="223200"/>
            </a:xfrm>
            <a:prstGeom prst="rect">
              <a:avLst/>
            </a:prstGeom>
            <a:solidFill>
              <a:srgbClr val="DBEED8"/>
            </a:solidFill>
            <a:ln w="12700">
              <a:solidFill>
                <a:schemeClr val="tx1"/>
              </a:solidFill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9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RTM</a:t>
              </a:r>
              <a:endParaRPr lang="ko-KR" altLang="en-US" sz="9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cxnSp>
          <p:nvCxnSpPr>
            <p:cNvPr id="39" name="직선 화살표 연결선 38"/>
            <p:cNvCxnSpPr/>
            <p:nvPr/>
          </p:nvCxnSpPr>
          <p:spPr bwMode="auto">
            <a:xfrm>
              <a:off x="1225131" y="2310131"/>
              <a:ext cx="221734" cy="64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</p:cxnSp>
        <p:cxnSp>
          <p:nvCxnSpPr>
            <p:cNvPr id="40" name="직선 화살표 연결선 39"/>
            <p:cNvCxnSpPr/>
            <p:nvPr/>
          </p:nvCxnSpPr>
          <p:spPr bwMode="auto">
            <a:xfrm>
              <a:off x="2058865" y="2310131"/>
              <a:ext cx="221734" cy="64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</p:cxnSp>
        <p:cxnSp>
          <p:nvCxnSpPr>
            <p:cNvPr id="47" name="직선 화살표 연결선 46"/>
            <p:cNvCxnSpPr/>
            <p:nvPr/>
          </p:nvCxnSpPr>
          <p:spPr bwMode="auto">
            <a:xfrm>
              <a:off x="2892599" y="2310131"/>
              <a:ext cx="221734" cy="64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</p:cxnSp>
        <p:cxnSp>
          <p:nvCxnSpPr>
            <p:cNvPr id="48" name="직선 화살표 연결선 47"/>
            <p:cNvCxnSpPr/>
            <p:nvPr/>
          </p:nvCxnSpPr>
          <p:spPr bwMode="auto">
            <a:xfrm>
              <a:off x="3726333" y="2310131"/>
              <a:ext cx="221734" cy="64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</p:cxnSp>
        <p:cxnSp>
          <p:nvCxnSpPr>
            <p:cNvPr id="49" name="직선 화살표 연결선 48"/>
            <p:cNvCxnSpPr/>
            <p:nvPr/>
          </p:nvCxnSpPr>
          <p:spPr bwMode="auto">
            <a:xfrm>
              <a:off x="4549420" y="2310131"/>
              <a:ext cx="221734" cy="64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</p:cxnSp>
        <p:cxnSp>
          <p:nvCxnSpPr>
            <p:cNvPr id="50" name="직선 화살표 연결선 49"/>
            <p:cNvCxnSpPr/>
            <p:nvPr/>
          </p:nvCxnSpPr>
          <p:spPr bwMode="auto">
            <a:xfrm>
              <a:off x="5393801" y="2310131"/>
              <a:ext cx="221734" cy="64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</p:cxnSp>
        <p:cxnSp>
          <p:nvCxnSpPr>
            <p:cNvPr id="51" name="직선 화살표 연결선 50"/>
            <p:cNvCxnSpPr/>
            <p:nvPr/>
          </p:nvCxnSpPr>
          <p:spPr bwMode="auto">
            <a:xfrm>
              <a:off x="6227535" y="2310131"/>
              <a:ext cx="221734" cy="64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</p:cxnSp>
        <p:cxnSp>
          <p:nvCxnSpPr>
            <p:cNvPr id="52" name="직선 화살표 연결선 51"/>
            <p:cNvCxnSpPr/>
            <p:nvPr/>
          </p:nvCxnSpPr>
          <p:spPr bwMode="auto">
            <a:xfrm>
              <a:off x="7061269" y="2310131"/>
              <a:ext cx="221734" cy="64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</p:cxnSp>
        <p:cxnSp>
          <p:nvCxnSpPr>
            <p:cNvPr id="53" name="직선 화살표 연결선 52"/>
            <p:cNvCxnSpPr/>
            <p:nvPr/>
          </p:nvCxnSpPr>
          <p:spPr bwMode="auto">
            <a:xfrm>
              <a:off x="7895003" y="2310131"/>
              <a:ext cx="221734" cy="64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</p:cxnSp>
        <p:sp>
          <p:nvSpPr>
            <p:cNvPr id="32" name="직사각형 31"/>
            <p:cNvSpPr>
              <a:spLocks/>
            </p:cNvSpPr>
            <p:nvPr/>
          </p:nvSpPr>
          <p:spPr>
            <a:xfrm>
              <a:off x="2280599" y="1740064"/>
              <a:ext cx="612000" cy="223200"/>
            </a:xfrm>
            <a:prstGeom prst="rect">
              <a:avLst/>
            </a:prstGeom>
            <a:solidFill>
              <a:srgbClr val="DBEED8"/>
            </a:solidFill>
            <a:ln w="12700">
              <a:solidFill>
                <a:schemeClr val="tx1"/>
              </a:solidFill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 smtClean="0">
                  <a:solidFill>
                    <a:srgbClr val="FF0000"/>
                  </a:solidFill>
                  <a:latin typeface="+mj-lt"/>
                  <a:ea typeface="+mj-ea"/>
                  <a:cs typeface="Arial" pitchFamily="34" charset="0"/>
                </a:rPr>
                <a:t>RA-1</a:t>
              </a:r>
              <a:endParaRPr lang="ko-KR" altLang="en-US" sz="900" b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34" name="직사각형 33"/>
            <p:cNvSpPr>
              <a:spLocks/>
            </p:cNvSpPr>
            <p:nvPr/>
          </p:nvSpPr>
          <p:spPr>
            <a:xfrm>
              <a:off x="613131" y="1740064"/>
              <a:ext cx="612000" cy="223200"/>
            </a:xfrm>
            <a:prstGeom prst="rect">
              <a:avLst/>
            </a:prstGeom>
            <a:solidFill>
              <a:srgbClr val="DBEED8"/>
            </a:solidFill>
            <a:ln w="12700">
              <a:solidFill>
                <a:schemeClr val="tx1"/>
              </a:solidFill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 smtClean="0">
                  <a:solidFill>
                    <a:srgbClr val="FF0000"/>
                  </a:solidFill>
                  <a:latin typeface="+mj-lt"/>
                  <a:ea typeface="+mj-ea"/>
                  <a:cs typeface="Arial" pitchFamily="34" charset="0"/>
                </a:rPr>
                <a:t>RA-2</a:t>
              </a:r>
              <a:endParaRPr lang="ko-KR" altLang="en-US" sz="900" b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36" name="직사각형 35"/>
            <p:cNvSpPr>
              <a:spLocks/>
            </p:cNvSpPr>
            <p:nvPr/>
          </p:nvSpPr>
          <p:spPr>
            <a:xfrm>
              <a:off x="4359610" y="1740064"/>
              <a:ext cx="612000" cy="223200"/>
            </a:xfrm>
            <a:prstGeom prst="rect">
              <a:avLst/>
            </a:prstGeom>
            <a:solidFill>
              <a:srgbClr val="DBEED8"/>
            </a:solidFill>
            <a:ln w="12700">
              <a:solidFill>
                <a:schemeClr val="tx1"/>
              </a:solidFill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 smtClean="0">
                  <a:solidFill>
                    <a:srgbClr val="FF0000"/>
                  </a:solidFill>
                  <a:latin typeface="+mj-lt"/>
                  <a:ea typeface="+mj-ea"/>
                  <a:cs typeface="Arial" pitchFamily="34" charset="0"/>
                </a:rPr>
                <a:t>RA-3</a:t>
              </a:r>
              <a:endParaRPr lang="ko-KR" altLang="en-US" sz="900" b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37" name="직사각형 36"/>
            <p:cNvSpPr>
              <a:spLocks/>
            </p:cNvSpPr>
            <p:nvPr/>
          </p:nvSpPr>
          <p:spPr>
            <a:xfrm>
              <a:off x="6032402" y="1740064"/>
              <a:ext cx="612000" cy="223200"/>
            </a:xfrm>
            <a:prstGeom prst="rect">
              <a:avLst/>
            </a:prstGeom>
            <a:solidFill>
              <a:srgbClr val="DBEED8"/>
            </a:solidFill>
            <a:ln w="12700">
              <a:solidFill>
                <a:schemeClr val="tx1"/>
              </a:solidFill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 smtClean="0">
                  <a:solidFill>
                    <a:srgbClr val="FF0000"/>
                  </a:solidFill>
                  <a:latin typeface="+mj-lt"/>
                  <a:ea typeface="+mj-ea"/>
                  <a:cs typeface="Arial" pitchFamily="34" charset="0"/>
                </a:rPr>
                <a:t>RA-4</a:t>
              </a:r>
              <a:endParaRPr lang="ko-KR" altLang="en-US" sz="900" b="1" dirty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cxnSp>
          <p:nvCxnSpPr>
            <p:cNvPr id="8" name="직선 화살표 연결선 7"/>
            <p:cNvCxnSpPr>
              <a:stCxn id="34" idx="2"/>
              <a:endCxn id="24" idx="0"/>
            </p:cNvCxnSpPr>
            <p:nvPr/>
          </p:nvCxnSpPr>
          <p:spPr bwMode="auto">
            <a:xfrm>
              <a:off x="919131" y="1963264"/>
              <a:ext cx="0" cy="23849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</p:cxnSp>
        <p:cxnSp>
          <p:nvCxnSpPr>
            <p:cNvPr id="42" name="직선 화살표 연결선 41"/>
            <p:cNvCxnSpPr/>
            <p:nvPr/>
          </p:nvCxnSpPr>
          <p:spPr bwMode="auto">
            <a:xfrm>
              <a:off x="4665610" y="1963264"/>
              <a:ext cx="0" cy="3468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</p:cxnSp>
        <p:cxnSp>
          <p:nvCxnSpPr>
            <p:cNvPr id="43" name="직선 화살표 연결선 42"/>
            <p:cNvCxnSpPr/>
            <p:nvPr/>
          </p:nvCxnSpPr>
          <p:spPr bwMode="auto">
            <a:xfrm>
              <a:off x="6332114" y="1963264"/>
              <a:ext cx="0" cy="3468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</p:cxnSp>
        <p:cxnSp>
          <p:nvCxnSpPr>
            <p:cNvPr id="18" name="꺾인 연결선 17"/>
            <p:cNvCxnSpPr>
              <a:stCxn id="32" idx="3"/>
            </p:cNvCxnSpPr>
            <p:nvPr/>
          </p:nvCxnSpPr>
          <p:spPr bwMode="auto">
            <a:xfrm>
              <a:off x="2892599" y="1851664"/>
              <a:ext cx="110867" cy="46169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triangle" w="med" len="med"/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</p:cxnSp>
        <p:cxnSp>
          <p:nvCxnSpPr>
            <p:cNvPr id="23" name="직선 화살표 연결선 22"/>
            <p:cNvCxnSpPr/>
            <p:nvPr/>
          </p:nvCxnSpPr>
          <p:spPr bwMode="auto">
            <a:xfrm flipV="1">
              <a:off x="4665610" y="2316577"/>
              <a:ext cx="0" cy="3497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</p:cxnSp>
        <p:cxnSp>
          <p:nvCxnSpPr>
            <p:cNvPr id="27" name="꺾인 연결선 26"/>
            <p:cNvCxnSpPr/>
            <p:nvPr/>
          </p:nvCxnSpPr>
          <p:spPr bwMode="auto">
            <a:xfrm rot="10800000">
              <a:off x="2168392" y="2361848"/>
              <a:ext cx="108000" cy="2880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</p:cxnSp>
        <p:sp>
          <p:nvSpPr>
            <p:cNvPr id="38" name="직사각형 37"/>
            <p:cNvSpPr>
              <a:spLocks/>
            </p:cNvSpPr>
            <p:nvPr/>
          </p:nvSpPr>
          <p:spPr>
            <a:xfrm>
              <a:off x="4359610" y="2539772"/>
              <a:ext cx="612000" cy="223200"/>
            </a:xfrm>
            <a:prstGeom prst="rect">
              <a:avLst/>
            </a:prstGeom>
            <a:solidFill>
              <a:srgbClr val="DBEED8"/>
            </a:solidFill>
            <a:ln w="12700">
              <a:solidFill>
                <a:schemeClr val="tx1"/>
              </a:solidFill>
            </a:ln>
            <a:effectLst>
              <a:outerShdw blurRad="254000" dist="50800" sx="31000" sy="31000" algn="ctr" rotWithShape="0">
                <a:srgbClr val="000000">
                  <a:alpha val="88000"/>
                </a:srgb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FRA</a:t>
              </a:r>
              <a:endParaRPr lang="ko-KR" altLang="en-US" sz="9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 bwMode="auto">
          <a:xfrm>
            <a:off x="179512" y="729040"/>
            <a:ext cx="946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buSzPct val="70000"/>
              <a:defRPr/>
            </a:pPr>
            <a:r>
              <a:rPr lang="en-US" altLang="ko-KR" sz="1600" b="1" dirty="0">
                <a:latin typeface="+mj-lt"/>
                <a:ea typeface="+mj-ea"/>
              </a:rPr>
              <a:t>CSV </a:t>
            </a:r>
            <a:r>
              <a:rPr lang="ko-KR" altLang="en-US" sz="1600" b="1" dirty="0" smtClean="0">
                <a:latin typeface="+mj-lt"/>
                <a:ea typeface="+mj-ea"/>
              </a:rPr>
              <a:t>위험 평가는 </a:t>
            </a:r>
            <a:r>
              <a:rPr lang="en-US" altLang="ko-KR" sz="1600" b="1" dirty="0">
                <a:latin typeface="+mj-lt"/>
                <a:ea typeface="+mj-ea"/>
              </a:rPr>
              <a:t>GAMP</a:t>
            </a:r>
            <a:r>
              <a:rPr lang="ko-KR" altLang="en-US" sz="1600" b="1" dirty="0">
                <a:latin typeface="+mj-lt"/>
                <a:ea typeface="+mj-ea"/>
              </a:rPr>
              <a:t> 가이드에 따른 전 주기 </a:t>
            </a:r>
            <a:r>
              <a:rPr lang="en-US" altLang="ko-KR" sz="1600" b="1" dirty="0" smtClean="0">
                <a:latin typeface="+mj-lt"/>
                <a:ea typeface="+mj-ea"/>
              </a:rPr>
              <a:t>Risk </a:t>
            </a:r>
            <a:r>
              <a:rPr lang="ko-KR" altLang="en-US" sz="1600" b="1" dirty="0" smtClean="0">
                <a:latin typeface="+mj-lt"/>
                <a:ea typeface="+mj-ea"/>
              </a:rPr>
              <a:t>기반 의사 결정에 </a:t>
            </a:r>
            <a:r>
              <a:rPr lang="ko-KR" altLang="en-US" sz="1600" b="1" dirty="0">
                <a:latin typeface="+mj-lt"/>
                <a:ea typeface="+mj-ea"/>
              </a:rPr>
              <a:t>따라 </a:t>
            </a:r>
            <a:r>
              <a:rPr lang="ko-KR" altLang="en-US" sz="1600" b="1" dirty="0" smtClean="0">
                <a:latin typeface="+mj-lt"/>
                <a:ea typeface="+mj-ea"/>
              </a:rPr>
              <a:t>수행</a:t>
            </a:r>
            <a:endParaRPr lang="en-US" altLang="ko-KR" sz="1600" b="1" dirty="0">
              <a:latin typeface="+mj-lt"/>
              <a:ea typeface="+mj-ea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239800" y="1404085"/>
            <a:ext cx="2647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latinLnBrk="0">
              <a:buFont typeface="Wingdings" panose="05000000000000000000" pitchFamily="2" charset="2"/>
              <a:buChar char="l"/>
            </a:pPr>
            <a:r>
              <a:rPr lang="ko-KR" altLang="en-US" sz="1200" b="1" dirty="0" smtClean="0">
                <a:latin typeface="+mj-lt"/>
                <a:ea typeface="+mj-ea"/>
                <a:cs typeface="Arial" panose="020B0604020202020204" pitchFamily="34" charset="0"/>
              </a:rPr>
              <a:t>주요 </a:t>
            </a:r>
            <a:r>
              <a:rPr lang="en-US" altLang="ko-KR" sz="1200" b="1" dirty="0" smtClean="0">
                <a:latin typeface="+mj-lt"/>
                <a:ea typeface="+mj-ea"/>
                <a:cs typeface="Arial" panose="020B0604020202020204" pitchFamily="34" charset="0"/>
              </a:rPr>
              <a:t>RA (Risk Assessment) </a:t>
            </a:r>
            <a:r>
              <a:rPr lang="ko-KR" altLang="en-US" sz="1200" b="1" dirty="0" smtClean="0">
                <a:latin typeface="+mj-lt"/>
                <a:ea typeface="+mj-ea"/>
                <a:cs typeface="Arial" panose="020B0604020202020204" pitchFamily="34" charset="0"/>
              </a:rPr>
              <a:t>활동</a:t>
            </a:r>
            <a:endParaRPr lang="ko-KR" altLang="en-US" sz="1200" b="1" dirty="0">
              <a:latin typeface="+mj-lt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096419"/>
              </p:ext>
            </p:extLst>
          </p:nvPr>
        </p:nvGraphicFramePr>
        <p:xfrm>
          <a:off x="323528" y="3440256"/>
          <a:ext cx="8636487" cy="2611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02059"/>
                <a:gridCol w="1490255"/>
                <a:gridCol w="5744173"/>
              </a:tblGrid>
              <a:tr h="242028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수행 단 계</a:t>
                      </a:r>
                      <a:endParaRPr lang="ko-KR" altLang="en-US" sz="1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C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실시 사유</a:t>
                      </a:r>
                      <a:endParaRPr lang="ko-KR" altLang="en-US" sz="1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C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목   적</a:t>
                      </a:r>
                      <a:endParaRPr lang="ko-KR" altLang="en-US" sz="10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CE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[ RA-1 ] </a:t>
                      </a:r>
                    </a:p>
                    <a:p>
                      <a:pPr latinLnBrk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900" b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초기 </a:t>
                      </a:r>
                      <a:r>
                        <a:rPr lang="en-US" altLang="ko-KR" sz="900" b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URS </a:t>
                      </a:r>
                      <a:r>
                        <a:rPr lang="ko-KR" altLang="en-US" sz="900" b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개발 이후 </a:t>
                      </a:r>
                      <a:r>
                        <a:rPr lang="en-US" altLang="ko-KR" sz="900" b="0" baseline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900" b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altLang="ko-KR" sz="900" b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</a:br>
                      <a:r>
                        <a:rPr lang="en-US" altLang="ko-KR" sz="900" b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(CSV</a:t>
                      </a:r>
                      <a:r>
                        <a:rPr lang="ko-KR" altLang="en-US" sz="900" b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 문서 </a:t>
                      </a:r>
                      <a:r>
                        <a:rPr lang="en-US" altLang="ko-KR" sz="900" b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- IRA)</a:t>
                      </a:r>
                      <a:endParaRPr lang="ko-KR" altLang="en-US" sz="900" b="0" dirty="0"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err="1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GxP</a:t>
                      </a: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규제대상 범위 결정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spc="-20" dirty="0" err="1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GxP</a:t>
                      </a:r>
                      <a:r>
                        <a:rPr lang="en-US" altLang="ko-KR" sz="900" spc="-2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900" spc="-2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해당 평가 활동으로 </a:t>
                      </a:r>
                      <a:r>
                        <a:rPr lang="en-US" altLang="ko-KR" sz="900" spc="-2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CSV </a:t>
                      </a:r>
                      <a:r>
                        <a:rPr lang="ko-KR" altLang="en-US" sz="900" spc="-2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범위를</a:t>
                      </a:r>
                      <a:r>
                        <a:rPr lang="ko-KR" altLang="en-US" sz="900" spc="-20" baseline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 결정</a:t>
                      </a:r>
                      <a:endParaRPr lang="en-US" altLang="ko-KR" sz="900" spc="-20" baseline="0" dirty="0" smtClean="0"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marL="536575" marR="0" indent="-285750" algn="just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o-KR" altLang="en-US" sz="900" kern="120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시스템들의 전체적인 </a:t>
                      </a:r>
                      <a:r>
                        <a:rPr lang="en-US" altLang="ko-KR" sz="900" kern="120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Business Process </a:t>
                      </a:r>
                      <a:r>
                        <a:rPr lang="ko-KR" altLang="en-US" sz="900" kern="120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구성</a:t>
                      </a:r>
                      <a:r>
                        <a:rPr lang="en-US" altLang="ko-KR" sz="900" kern="120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ko-KR" altLang="en-US" sz="900" kern="120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  기능 및 설계 방향 등을 신중히 검토</a:t>
                      </a:r>
                      <a:endParaRPr lang="en-US" altLang="ko-KR" sz="900" kern="1200" dirty="0" smtClean="0">
                        <a:solidFill>
                          <a:srgbClr val="0000FF"/>
                        </a:solidFill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marL="536575" marR="0" indent="-285750" algn="just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o-KR" altLang="en-US" sz="900" kern="120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해당</a:t>
                      </a:r>
                      <a:r>
                        <a:rPr lang="en-US" altLang="ko-KR" sz="900" kern="120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900" kern="120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시스템 구축 시 고려해야 하는 모든 위험사항들을 정리하고 평가</a:t>
                      </a:r>
                      <a:endParaRPr lang="en-US" altLang="ko-KR" sz="900" kern="1200" dirty="0" smtClean="0">
                        <a:solidFill>
                          <a:srgbClr val="0000FF"/>
                        </a:solidFill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marL="536575" marR="0" indent="-285750" algn="just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ko-KR" sz="900" kern="120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URS</a:t>
                      </a:r>
                      <a:r>
                        <a:rPr lang="ko-KR" altLang="en-US" sz="900" kern="120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의 보완 및 시스템의 설계에 반영할 정보 확보 및 카테고리 분류 작업 진행</a:t>
                      </a:r>
                      <a:endParaRPr lang="en-US" altLang="ko-KR" sz="900" kern="1200" dirty="0" smtClean="0">
                        <a:solidFill>
                          <a:srgbClr val="0000FF"/>
                        </a:solidFill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[ RA-2 ]</a:t>
                      </a:r>
                    </a:p>
                    <a:p>
                      <a:pPr latinLnBrk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900" b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 VP </a:t>
                      </a:r>
                      <a:r>
                        <a:rPr lang="ko-KR" altLang="en-US" sz="900" b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전 단계</a:t>
                      </a:r>
                      <a:endParaRPr lang="ko-KR" altLang="en-US" sz="900" b="0" dirty="0"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VP </a:t>
                      </a: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활동 결정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spc="-2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초기 위험 평가</a:t>
                      </a:r>
                      <a:r>
                        <a:rPr lang="en-US" altLang="ko-KR" sz="900" spc="-2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ko-KR" sz="900" spc="-2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RA-1</a:t>
                      </a:r>
                      <a:r>
                        <a:rPr lang="en-US" altLang="ko-KR" sz="900" spc="-2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ko-KR" altLang="en-US" sz="900" spc="-2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의 결과를 기초로</a:t>
                      </a:r>
                      <a:r>
                        <a:rPr lang="ko-KR" altLang="en-US" sz="900" spc="-20" baseline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 시스템의 </a:t>
                      </a:r>
                      <a:r>
                        <a:rPr lang="en-US" altLang="ko-KR" sz="900" spc="-20" baseline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Validation </a:t>
                      </a:r>
                      <a:r>
                        <a:rPr lang="ko-KR" altLang="en-US" sz="900" spc="-20" baseline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수준과  전략을 결정 및 검증 활동 기획</a:t>
                      </a:r>
                      <a:endParaRPr lang="en-US" altLang="ko-KR" sz="900" spc="-20" baseline="0" dirty="0" smtClean="0"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marL="536575" marR="0" indent="-285750" algn="just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o-KR" altLang="en-US" sz="900" kern="120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공급업체 평가 여부 및 테스트 검증 활동의 종류와 수준을 기획</a:t>
                      </a:r>
                      <a:endParaRPr lang="en-US" altLang="ko-KR" sz="900" dirty="0" smtClean="0"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827">
                <a:tc>
                  <a:txBody>
                    <a:bodyPr/>
                    <a:lstStyle/>
                    <a:p>
                      <a:pPr latinLnBrk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[ RA-3 ]</a:t>
                      </a:r>
                    </a:p>
                    <a:p>
                      <a:pPr latinLnBrk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900" b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 IQ </a:t>
                      </a:r>
                      <a:r>
                        <a:rPr lang="ko-KR" altLang="en-US" sz="900" b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전 단계</a:t>
                      </a:r>
                      <a:endParaRPr lang="en-US" altLang="ko-KR" sz="900" b="0" dirty="0" smtClean="0"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(CSV</a:t>
                      </a:r>
                      <a:r>
                        <a:rPr lang="ko-KR" altLang="en-US" sz="900" b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 문서 </a:t>
                      </a:r>
                      <a:r>
                        <a:rPr lang="en-US" altLang="ko-KR" sz="900" b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- FRA)</a:t>
                      </a:r>
                      <a:endParaRPr lang="ko-KR" altLang="en-US" sz="900" b="0" dirty="0" smtClean="0"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테스트 및 </a:t>
                      </a:r>
                      <a:endParaRPr lang="en-US" altLang="ko-KR" sz="900" dirty="0" smtClean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latinLnBrk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SOP </a:t>
                      </a: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작성 범위 결정 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90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시스템들의 개별 기능에 대한 위험 상황을 평가하고</a:t>
                      </a:r>
                      <a:r>
                        <a:rPr lang="en-US" altLang="ko-KR" sz="90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en-US" sz="90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해당 위험 평가 결과에 따라서 위험을 줄이는 활동을 계획 및 결정</a:t>
                      </a:r>
                      <a:endParaRPr lang="en-US" altLang="ko-KR" sz="900" dirty="0" smtClean="0"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marL="536575" indent="-28575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itchFamily="2" charset="2"/>
                        <a:buChar char="ü"/>
                      </a:pPr>
                      <a:r>
                        <a:rPr lang="ko-KR" altLang="en-US" sz="90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설계 변경</a:t>
                      </a:r>
                      <a:r>
                        <a:rPr lang="en-US" altLang="ko-KR" sz="90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en-US" sz="90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기능 보완 절차 마련</a:t>
                      </a:r>
                      <a:endParaRPr lang="en-US" altLang="ko-KR" sz="900" dirty="0" smtClean="0">
                        <a:solidFill>
                          <a:srgbClr val="0000FF"/>
                        </a:solidFill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marL="536575" indent="-28575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itchFamily="2" charset="2"/>
                        <a:buChar char="ü"/>
                      </a:pPr>
                      <a:r>
                        <a:rPr lang="ko-KR" altLang="en-US" sz="90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테스트 및 </a:t>
                      </a:r>
                      <a:r>
                        <a:rPr lang="en-US" altLang="ko-KR" sz="90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SOP </a:t>
                      </a:r>
                      <a:r>
                        <a:rPr lang="ko-KR" altLang="en-US" sz="90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작성 범위 결정</a:t>
                      </a:r>
                      <a:endParaRPr lang="en-US" altLang="ko-KR" sz="900" dirty="0" smtClean="0">
                        <a:solidFill>
                          <a:srgbClr val="0000FF"/>
                        </a:solidFill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[ RA-4 ] </a:t>
                      </a:r>
                    </a:p>
                    <a:p>
                      <a:pPr latinLnBrk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900" b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PQ </a:t>
                      </a:r>
                      <a:r>
                        <a:rPr lang="ko-KR" altLang="en-US" sz="900" b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전 단계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운영 관점의  </a:t>
                      </a:r>
                      <a:endParaRPr lang="en-US" altLang="ko-KR" sz="900" dirty="0" smtClean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algn="l" latinLnBrk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시스템  완전성 확보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spc="-2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IQ &amp; OQ </a:t>
                      </a:r>
                      <a:r>
                        <a:rPr lang="ko-KR" altLang="en-US" sz="900" spc="-2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테스트 수행 결과에서 </a:t>
                      </a:r>
                      <a:r>
                        <a:rPr lang="ko-KR" altLang="en-US" sz="900" spc="-20" baseline="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도출된 </a:t>
                      </a:r>
                      <a:r>
                        <a:rPr lang="ko-KR" altLang="en-US" sz="900" spc="-2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위험 사항들이 무엇인가를 파악하여 사용자 관점에서  해당 위험 사항 해소를 위한 방안을 도출하고 </a:t>
                      </a:r>
                      <a:r>
                        <a:rPr lang="en-US" altLang="ko-KR" sz="900" spc="-2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PQ </a:t>
                      </a:r>
                      <a:r>
                        <a:rPr lang="ko-KR" altLang="en-US" sz="900" spc="-2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수행 시나리오에 반영 및 검증하여</a:t>
                      </a:r>
                      <a:r>
                        <a:rPr lang="en-US" altLang="ko-KR" sz="900" spc="-2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ko-KR" altLang="en-US" sz="900" spc="-20" dirty="0" smtClean="0"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 운영 관점에서의 시스템 완전성을  확보</a:t>
                      </a:r>
                      <a:endParaRPr lang="en-US" altLang="ko-KR" sz="900" dirty="0" smtClean="0"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0" name="직사각형 59"/>
          <p:cNvSpPr/>
          <p:nvPr/>
        </p:nvSpPr>
        <p:spPr>
          <a:xfrm>
            <a:off x="226017" y="3095594"/>
            <a:ext cx="23276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latinLnBrk="0">
              <a:buFont typeface="Wingdings" panose="05000000000000000000" pitchFamily="2" charset="2"/>
              <a:buChar char="l"/>
            </a:pPr>
            <a:r>
              <a:rPr lang="en-US" altLang="ko-KR" sz="1200" b="1" dirty="0" smtClean="0">
                <a:latin typeface="+mj-lt"/>
                <a:ea typeface="+mj-ea"/>
                <a:cs typeface="Arial" panose="020B0604020202020204" pitchFamily="34" charset="0"/>
              </a:rPr>
              <a:t>RA (Risk Assessment) </a:t>
            </a:r>
            <a:r>
              <a:rPr lang="ko-KR" altLang="en-US" sz="1200" b="1" dirty="0" smtClean="0">
                <a:latin typeface="+mj-lt"/>
                <a:ea typeface="+mj-ea"/>
                <a:cs typeface="Arial" panose="020B0604020202020204" pitchFamily="34" charset="0"/>
              </a:rPr>
              <a:t>수행</a:t>
            </a:r>
            <a:endParaRPr lang="ko-KR" altLang="en-US" sz="1200" b="1" dirty="0"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97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Security Verification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044897"/>
              </p:ext>
            </p:extLst>
          </p:nvPr>
        </p:nvGraphicFramePr>
        <p:xfrm>
          <a:off x="323528" y="1196752"/>
          <a:ext cx="8634041" cy="493665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79592"/>
                <a:gridCol w="2843784"/>
                <a:gridCol w="4010665"/>
              </a:tblGrid>
              <a:tr h="313851"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관련 규제</a:t>
                      </a:r>
                      <a:endParaRPr lang="ko-KR" alt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C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적용사항</a:t>
                      </a:r>
                      <a:endParaRPr lang="ko-KR" alt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C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적용</a:t>
                      </a:r>
                      <a:r>
                        <a:rPr lang="ko-KR" altLang="en-US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확인</a:t>
                      </a:r>
                      <a:endParaRPr lang="ko-KR" alt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CEC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latinLnBrk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Uniqueness of ID/Password</a:t>
                      </a:r>
                      <a:endParaRPr lang="ko-KR" altLang="ko-KR" sz="10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[Part 11] 11.300 (a)</a:t>
                      </a:r>
                      <a:endParaRPr lang="ko-KR" altLang="en-US" sz="1000" b="1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사용자 요청에 의해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ID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가 생성되어야 하고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생성된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ID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는 중복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없이 유일해야 하며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b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폐기된 사용자 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에 대한 기록이 보존되어야 하</a:t>
                      </a:r>
                      <a:r>
                        <a:rPr lang="ko-KR" alt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고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이후 동일한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ID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는 생성할 수 없어야 한다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ko-KR" altLang="en-US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생성 및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보존 기록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SOP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에 근거한 절차 마련 및 시스템 검증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신청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사용자 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생성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시스템 관리자 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보존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시스템 상에 생성 이력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Log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관리 확인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중복 방지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ID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중복 생성 방지 확인</a:t>
                      </a:r>
                      <a:endParaRPr lang="ko-KR" altLang="en-US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888">
                <a:tc>
                  <a:txBody>
                    <a:bodyPr/>
                    <a:lstStyle/>
                    <a:p>
                      <a:pPr latinLnBrk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ID/Password Issuances</a:t>
                      </a:r>
                      <a:endParaRPr lang="ko-KR" altLang="ko-KR" sz="10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[Part 11] 11.300 (b)</a:t>
                      </a:r>
                      <a:endParaRPr lang="ko-KR" altLang="en-US" sz="1000" b="1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Password 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만료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기간을 설정하여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ID 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및 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Password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는 주기적으로 점검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개정할 수 있어야 한다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ko-KR" altLang="en-US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고객사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보안 정책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반영 검증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latinLnBrk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만료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3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개월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기간 내 미 변경 시 시스템 접근 제한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latinLnBrk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점검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Password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변경 알림 창 확인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latinLnBrk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개정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사용자 스스로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Password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변경 가능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확인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864">
                <a:tc>
                  <a:txBody>
                    <a:bodyPr/>
                    <a:lstStyle/>
                    <a:p>
                      <a:pPr latinLnBrk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Limiting System Access and Identification Component</a:t>
                      </a:r>
                      <a:endParaRPr lang="ko-KR" altLang="ko-KR" sz="10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atinLnBrk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[Part 11] 11.10 (d)</a:t>
                      </a:r>
                      <a:endParaRPr lang="ko-KR" altLang="ko-KR" sz="1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[Part 11] 11.200 (a) (1) </a:t>
                      </a:r>
                      <a:endParaRPr lang="ko-KR" altLang="en-US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 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및 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Password 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조합 또는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Biometrics 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등 과 같은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Identification Component 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로 시스템 접근이 제한되어야 하고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전자 서명이 가능해야 하</a:t>
                      </a:r>
                      <a:r>
                        <a:rPr lang="ko-KR" alt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며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Identification Component 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가 일치하지 않는 경우 시스템 접근 사용이 불가능 해야 한다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시스템 접근 방식 확인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(ID &amp;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PW) </a:t>
                      </a:r>
                    </a:p>
                    <a:p>
                      <a:pPr marL="171450" indent="-171450" algn="l" latinLnBrk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시스템 접근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ID &amp; Password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방식 확인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latinLnBrk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전자서명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서명 시 마다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 &amp; Password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입력 확인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latinLnBrk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접근 불가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ID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차단 확인</a:t>
                      </a:r>
                      <a:endParaRPr lang="ko-KR" altLang="en-US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Authorization</a:t>
                      </a:r>
                      <a:endParaRPr lang="ko-KR" altLang="ko-KR" sz="10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atinLnBrk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[Part 11] 11.10 (d), (g)</a:t>
                      </a:r>
                      <a:endParaRPr lang="ko-KR" altLang="ko-KR" sz="1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atinLnBrk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[Part 211] 68 (b)</a:t>
                      </a:r>
                      <a:endParaRPr lang="ko-KR" altLang="ko-KR" sz="1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[Annex 11] 2</a:t>
                      </a:r>
                      <a:endParaRPr lang="ko-KR" altLang="en-US" sz="1000" b="1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시스템 관리자 권한으로 시스템 접근 및 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사용에 대한 사용자 권한을 설정할 수 있어야 하고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설정된 권한 범위 내에서 사용이 가능해야 한다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시스템 프로그램 별 사용 권한 설정 가능 및 기능 검증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latinLnBrk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권한 설정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현업에서 작성된 사용 권한 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Matrix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를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시스템 관리자가  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시스템상에 구성 가능 여부 확인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latinLnBrk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사용자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권한에 따라  설정된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Menu(Folder)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표시 및 접근 확인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696">
                <a:tc>
                  <a:txBody>
                    <a:bodyPr/>
                    <a:lstStyle/>
                    <a:p>
                      <a:pPr latinLnBrk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of authority checks</a:t>
                      </a:r>
                      <a:endParaRPr lang="ko-KR" altLang="ko-KR" sz="10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atinLnBrk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[Part 11] 11.10 (g)</a:t>
                      </a:r>
                      <a:endParaRPr lang="ko-KR" altLang="ko-KR" sz="1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[Part 11] 11.300 (d)</a:t>
                      </a:r>
                      <a:endParaRPr lang="ko-KR" altLang="en-US" sz="1000" b="1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인가된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권한을 가진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사용자만이 시스템을 사용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기록에 전자서명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운영 또는 컴퓨터 입출력 장치에 접근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기록 변경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시스템 운영하고 있는지 점검할 수 있도록 기록되어야 한다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(e.g. Audit Trail, Security Log)</a:t>
                      </a:r>
                      <a:endParaRPr lang="ko-KR" altLang="en-US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시스템의 모든 변경 이력에 대한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Audit Trail &amp;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Security Log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검증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기록 변경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권한에 따라 가능 여부 확인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이력 관리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Audit Trail &amp; Log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이력 조회 및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Reporting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기능 확인</a:t>
                      </a:r>
                      <a:endParaRPr lang="ko-KR" altLang="en-US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179512" y="729040"/>
            <a:ext cx="946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buSzPct val="70000"/>
              <a:defRPr/>
            </a:pPr>
            <a:r>
              <a:rPr lang="ko-KR" altLang="en-US" sz="1600" b="1" dirty="0">
                <a:latin typeface="+mj-lt"/>
                <a:ea typeface="+mj-ea"/>
              </a:rPr>
              <a:t>보안 </a:t>
            </a:r>
            <a:r>
              <a:rPr lang="ko-KR" altLang="en-US" sz="1600" b="1" dirty="0" smtClean="0">
                <a:latin typeface="+mj-lt"/>
                <a:ea typeface="+mj-ea"/>
              </a:rPr>
              <a:t>검증은 </a:t>
            </a:r>
            <a:r>
              <a:rPr lang="en-US" altLang="ko-KR" sz="1600" b="1" dirty="0">
                <a:latin typeface="+mj-lt"/>
                <a:ea typeface="+mj-ea"/>
              </a:rPr>
              <a:t>FDA 21 CFR Part 11 &amp; EU Annex 11</a:t>
            </a:r>
            <a:r>
              <a:rPr lang="ko-KR" altLang="en-US" sz="1600" b="1" dirty="0">
                <a:latin typeface="+mj-lt"/>
                <a:ea typeface="+mj-ea"/>
              </a:rPr>
              <a:t>의 규정을 적용하여 </a:t>
            </a:r>
            <a:r>
              <a:rPr lang="ko-KR" altLang="en-US" sz="1600" b="1" dirty="0" smtClean="0">
                <a:latin typeface="+mj-lt"/>
                <a:ea typeface="+mj-ea"/>
              </a:rPr>
              <a:t>수행</a:t>
            </a:r>
            <a:endParaRPr lang="en-US" altLang="ko-KR" sz="1600" b="1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01715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모서리가 둥근 직사각형 107"/>
          <p:cNvSpPr/>
          <p:nvPr/>
        </p:nvSpPr>
        <p:spPr bwMode="auto">
          <a:xfrm>
            <a:off x="395536" y="3866999"/>
            <a:ext cx="8352928" cy="2339840"/>
          </a:xfrm>
          <a:prstGeom prst="roundRect">
            <a:avLst>
              <a:gd name="adj" fmla="val 10104"/>
            </a:avLst>
          </a:prstGeom>
          <a:solidFill>
            <a:schemeClr val="bg1"/>
          </a:solidFill>
          <a:ln w="19050" cap="flat" cmpd="sng" algn="ctr">
            <a:solidFill>
              <a:srgbClr val="9BD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395536" y="1159564"/>
            <a:ext cx="8352928" cy="2396860"/>
          </a:xfrm>
          <a:prstGeom prst="roundRect">
            <a:avLst>
              <a:gd name="adj" fmla="val 10104"/>
            </a:avLst>
          </a:prstGeom>
          <a:solidFill>
            <a:schemeClr val="bg1"/>
          </a:solidFill>
          <a:ln w="19050" cap="flat" cmpd="sng" algn="ctr">
            <a:solidFill>
              <a:srgbClr val="9BD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</a:t>
            </a:r>
            <a:r>
              <a:rPr lang="en-US" altLang="ko-KR" dirty="0" smtClean="0"/>
              <a:t>. </a:t>
            </a:r>
            <a:r>
              <a:rPr lang="en-US" altLang="ko-KR" dirty="0"/>
              <a:t>Data Flow &amp; Verification</a:t>
            </a:r>
            <a:endParaRPr lang="ko-KR" altLang="en-US" dirty="0"/>
          </a:p>
        </p:txBody>
      </p:sp>
      <p:sp>
        <p:nvSpPr>
          <p:cNvPr id="113" name="직사각형 112">
            <a:extLst>
              <a:ext uri="{FF2B5EF4-FFF2-40B4-BE49-F238E27FC236}">
                <a16:creationId xmlns="" xmlns:a16="http://schemas.microsoft.com/office/drawing/2014/main" id="{F406CE5D-B4D1-4605-A082-8A6D868B92BF}"/>
              </a:ext>
            </a:extLst>
          </p:cNvPr>
          <p:cNvSpPr/>
          <p:nvPr/>
        </p:nvSpPr>
        <p:spPr>
          <a:xfrm>
            <a:off x="896519" y="1021075"/>
            <a:ext cx="867169" cy="367337"/>
          </a:xfrm>
          <a:prstGeom prst="rect">
            <a:avLst/>
          </a:prstGeom>
          <a:solidFill>
            <a:schemeClr val="bg1"/>
          </a:solidFill>
        </p:spPr>
        <p:txBody>
          <a:bodyPr wrap="square" lIns="89465" tIns="44732" rIns="89465" bIns="44732">
            <a:spAutoFit/>
          </a:bodyPr>
          <a:lstStyle/>
          <a:p>
            <a:pPr defTabSz="894666" latinLnBrk="1">
              <a:defRPr/>
            </a:pPr>
            <a:r>
              <a:rPr lang="en-US" altLang="ko-KR" spc="-98" dirty="0">
                <a:solidFill>
                  <a:schemeClr val="accent3">
                    <a:lumMod val="50000"/>
                  </a:schemeClr>
                </a:solidFill>
                <a:latin typeface="다음_SemiBold" pitchFamily="2" charset="-127"/>
                <a:ea typeface="다음_SemiBold" pitchFamily="2" charset="-127"/>
              </a:rPr>
              <a:t>SDMS</a:t>
            </a:r>
            <a:r>
              <a:rPr lang="ko-KR" altLang="en-US" spc="-98" dirty="0">
                <a:solidFill>
                  <a:schemeClr val="accent3">
                    <a:lumMod val="50000"/>
                  </a:schemeClr>
                </a:solidFill>
                <a:latin typeface="다음_SemiBold" pitchFamily="2" charset="-127"/>
                <a:ea typeface="다음_SemiBold" pitchFamily="2" charset="-127"/>
              </a:rPr>
              <a:t> 구성도</a:t>
            </a:r>
            <a:endParaRPr lang="ko-KR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4" name="직사각형 113"/>
          <p:cNvSpPr/>
          <p:nvPr/>
        </p:nvSpPr>
        <p:spPr bwMode="auto">
          <a:xfrm>
            <a:off x="827584" y="1015564"/>
            <a:ext cx="8516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>
              <a:latin typeface="Arial" pitchFamily="12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="" xmlns:a16="http://schemas.microsoft.com/office/drawing/2014/main" id="{499D20BC-A367-4599-A8C9-782F29DED9C7}"/>
              </a:ext>
            </a:extLst>
          </p:cNvPr>
          <p:cNvCxnSpPr>
            <a:cxnSpLocks/>
          </p:cNvCxnSpPr>
          <p:nvPr/>
        </p:nvCxnSpPr>
        <p:spPr bwMode="auto">
          <a:xfrm flipH="1">
            <a:off x="829100" y="1722518"/>
            <a:ext cx="80368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직선 연결선 49">
            <a:extLst>
              <a:ext uri="{FF2B5EF4-FFF2-40B4-BE49-F238E27FC236}">
                <a16:creationId xmlns="" xmlns:a16="http://schemas.microsoft.com/office/drawing/2014/main" id="{499D20BC-A367-4599-A8C9-782F29DED9C7}"/>
              </a:ext>
            </a:extLst>
          </p:cNvPr>
          <p:cNvCxnSpPr>
            <a:cxnSpLocks/>
          </p:cNvCxnSpPr>
          <p:nvPr/>
        </p:nvCxnSpPr>
        <p:spPr bwMode="auto">
          <a:xfrm flipH="1">
            <a:off x="829100" y="2469718"/>
            <a:ext cx="80368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15" name="그룹 14"/>
          <p:cNvGrpSpPr/>
          <p:nvPr/>
        </p:nvGrpSpPr>
        <p:grpSpPr>
          <a:xfrm>
            <a:off x="1415384" y="2861352"/>
            <a:ext cx="720080" cy="695072"/>
            <a:chOff x="1503936" y="3682732"/>
            <a:chExt cx="720080" cy="695072"/>
          </a:xfrm>
        </p:grpSpPr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92488" y="3682732"/>
              <a:ext cx="486415" cy="48641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503936" y="4177749"/>
              <a:ext cx="7200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/>
                <a:t>Serial Data</a:t>
              </a:r>
              <a:endParaRPr lang="ko-KR" altLang="en-US" sz="700" dirty="0"/>
            </a:p>
          </p:txBody>
        </p:sp>
      </p:grpSp>
      <p:pic>
        <p:nvPicPr>
          <p:cNvPr id="51" name="Picture 8" descr="서버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789" y="2014144"/>
            <a:ext cx="630243" cy="77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iran-banner.com/Portals/0/productimages/207492_01bd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38376"/>
            <a:ext cx="811907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8" descr="서버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482" y="1486247"/>
            <a:ext cx="497251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그림 56">
            <a:extLst>
              <a:ext uri="{FF2B5EF4-FFF2-40B4-BE49-F238E27FC236}">
                <a16:creationId xmlns="" xmlns:a16="http://schemas.microsoft.com/office/drawing/2014/main" id="{5A82B0F6-0F31-45F1-B0FE-290D363AA8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216" y="2588185"/>
            <a:ext cx="612000" cy="6120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845876" y="3214440"/>
            <a:ext cx="809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 smtClean="0"/>
              <a:t>분석기</a:t>
            </a:r>
            <a:r>
              <a:rPr lang="ko-KR" altLang="en-US" sz="800" dirty="0"/>
              <a:t>기</a:t>
            </a:r>
            <a:endParaRPr lang="en-US" altLang="ko-KR" sz="800" dirty="0" smtClean="0"/>
          </a:p>
          <a:p>
            <a:pPr algn="ctr"/>
            <a:r>
              <a:rPr lang="en-US" altLang="ko-KR" sz="800" dirty="0" smtClean="0"/>
              <a:t>Data</a:t>
            </a:r>
            <a:endParaRPr lang="ko-KR" altLang="en-US" sz="800" dirty="0"/>
          </a:p>
        </p:txBody>
      </p:sp>
      <p:pic>
        <p:nvPicPr>
          <p:cNvPr id="62" name="그림 61">
            <a:extLst>
              <a:ext uri="{FF2B5EF4-FFF2-40B4-BE49-F238E27FC236}">
                <a16:creationId xmlns="" xmlns:a16="http://schemas.microsoft.com/office/drawing/2014/main" id="{5153459C-7C36-4BED-8A40-78509304ED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7576" y="4272893"/>
            <a:ext cx="761140" cy="44012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797776" y="1376023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+mj-lt"/>
              </a:rPr>
              <a:t>DB Type</a:t>
            </a:r>
            <a:endParaRPr lang="ko-KR" altLang="en-US" sz="1200" dirty="0"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08830" y="2757559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+mj-lt"/>
              </a:rPr>
              <a:t>LIMS Server</a:t>
            </a:r>
          </a:p>
          <a:p>
            <a:r>
              <a:rPr lang="en-US" altLang="ko-KR" sz="1000" dirty="0" smtClean="0">
                <a:latin typeface="+mj-lt"/>
              </a:rPr>
              <a:t>SDMS Data</a:t>
            </a:r>
            <a:endParaRPr lang="ko-KR" altLang="en-US" sz="1000" dirty="0"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744052" y="2067075"/>
            <a:ext cx="96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/>
              <a:t>LIMS Server</a:t>
            </a:r>
          </a:p>
          <a:p>
            <a:pPr algn="ctr"/>
            <a:r>
              <a:rPr lang="en-US" altLang="ko-KR" sz="800" dirty="0" smtClean="0"/>
              <a:t>SDMS Data</a:t>
            </a:r>
            <a:endParaRPr lang="ko-KR" altLang="en-US" sz="800" dirty="0"/>
          </a:p>
        </p:txBody>
      </p:sp>
      <p:sp>
        <p:nvSpPr>
          <p:cNvPr id="76" name="TextBox 75"/>
          <p:cNvSpPr txBox="1"/>
          <p:nvPr/>
        </p:nvSpPr>
        <p:spPr>
          <a:xfrm>
            <a:off x="7728399" y="3214440"/>
            <a:ext cx="96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/>
              <a:t>Client  PC</a:t>
            </a:r>
          </a:p>
          <a:p>
            <a:pPr algn="ctr"/>
            <a:r>
              <a:rPr lang="en-US" altLang="ko-KR" sz="800" dirty="0" smtClean="0"/>
              <a:t>SDMS Data</a:t>
            </a:r>
            <a:endParaRPr lang="ko-KR" alt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2627784" y="694576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/>
              <a:t>전송방식 검증</a:t>
            </a:r>
            <a:endParaRPr lang="ko-KR" altLang="en-US" sz="16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6544064" y="694576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/>
              <a:t>데이터 검증</a:t>
            </a:r>
            <a:endParaRPr lang="ko-KR" altLang="en-US" sz="1600" b="1" dirty="0"/>
          </a:p>
        </p:txBody>
      </p:sp>
      <p:pic>
        <p:nvPicPr>
          <p:cNvPr id="79" name="그림 78">
            <a:extLst>
              <a:ext uri="{FF2B5EF4-FFF2-40B4-BE49-F238E27FC236}">
                <a16:creationId xmlns="" xmlns:a16="http://schemas.microsoft.com/office/drawing/2014/main" id="{5153459C-7C36-4BED-8A40-78509304ED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9189" y="4814674"/>
            <a:ext cx="939759" cy="543413"/>
          </a:xfrm>
          <a:prstGeom prst="rect">
            <a:avLst/>
          </a:prstGeom>
        </p:spPr>
      </p:pic>
      <p:cxnSp>
        <p:nvCxnSpPr>
          <p:cNvPr id="86" name="연결선: 꺾임 31">
            <a:extLst>
              <a:ext uri="{FF2B5EF4-FFF2-40B4-BE49-F238E27FC236}">
                <a16:creationId xmlns="" xmlns:a16="http://schemas.microsoft.com/office/drawing/2014/main" id="{95DA2D12-6F2D-4291-B2FA-A58455A7CD0D}"/>
              </a:ext>
            </a:extLst>
          </p:cNvPr>
          <p:cNvCxnSpPr>
            <a:cxnSpLocks/>
          </p:cNvCxnSpPr>
          <p:nvPr/>
        </p:nvCxnSpPr>
        <p:spPr bwMode="auto">
          <a:xfrm flipV="1">
            <a:off x="2123728" y="2494358"/>
            <a:ext cx="1980000" cy="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연결선: 꺾임 20">
            <a:extLst>
              <a:ext uri="{FF2B5EF4-FFF2-40B4-BE49-F238E27FC236}">
                <a16:creationId xmlns="" xmlns:a16="http://schemas.microsoft.com/office/drawing/2014/main" id="{FFD70CC9-D0AA-4B2A-B89C-61135702F65B}"/>
              </a:ext>
            </a:extLst>
          </p:cNvPr>
          <p:cNvCxnSpPr>
            <a:cxnSpLocks/>
          </p:cNvCxnSpPr>
          <p:nvPr/>
        </p:nvCxnSpPr>
        <p:spPr bwMode="auto">
          <a:xfrm>
            <a:off x="2123728" y="1662416"/>
            <a:ext cx="2421183" cy="304516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2780944" y="2196687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+mj-lt"/>
              </a:rPr>
              <a:t>File Type</a:t>
            </a:r>
            <a:endParaRPr lang="ko-KR" altLang="en-US" sz="1200" dirty="0">
              <a:latin typeface="+mj-lt"/>
            </a:endParaRPr>
          </a:p>
        </p:txBody>
      </p:sp>
      <p:cxnSp>
        <p:nvCxnSpPr>
          <p:cNvPr id="99" name="연결선: 꺾임 20">
            <a:extLst>
              <a:ext uri="{FF2B5EF4-FFF2-40B4-BE49-F238E27FC236}">
                <a16:creationId xmlns="" xmlns:a16="http://schemas.microsoft.com/office/drawing/2014/main" id="{FFD70CC9-D0AA-4B2A-B89C-61135702F65B}"/>
              </a:ext>
            </a:extLst>
          </p:cNvPr>
          <p:cNvCxnSpPr>
            <a:cxnSpLocks/>
            <a:endCxn id="74" idx="2"/>
          </p:cNvCxnSpPr>
          <p:nvPr/>
        </p:nvCxnSpPr>
        <p:spPr bwMode="auto">
          <a:xfrm flipV="1">
            <a:off x="2123728" y="3157669"/>
            <a:ext cx="2432501" cy="183014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2708809" y="3044409"/>
            <a:ext cx="949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+mj-lt"/>
              </a:rPr>
              <a:t>Serial Type</a:t>
            </a:r>
            <a:endParaRPr lang="ko-KR" altLang="en-US" sz="1200" dirty="0">
              <a:latin typeface="+mj-lt"/>
            </a:endParaRPr>
          </a:p>
        </p:txBody>
      </p:sp>
      <p:cxnSp>
        <p:nvCxnSpPr>
          <p:cNvPr id="126" name="직선 연결선 125">
            <a:extLst>
              <a:ext uri="{FF2B5EF4-FFF2-40B4-BE49-F238E27FC236}">
                <a16:creationId xmlns="" xmlns:a16="http://schemas.microsoft.com/office/drawing/2014/main" id="{499D20BC-A367-4599-A8C9-782F29DED9C7}"/>
              </a:ext>
            </a:extLst>
          </p:cNvPr>
          <p:cNvCxnSpPr>
            <a:cxnSpLocks/>
          </p:cNvCxnSpPr>
          <p:nvPr/>
        </p:nvCxnSpPr>
        <p:spPr bwMode="auto">
          <a:xfrm flipH="1">
            <a:off x="829100" y="4396161"/>
            <a:ext cx="80368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직선 연결선 126">
            <a:extLst>
              <a:ext uri="{FF2B5EF4-FFF2-40B4-BE49-F238E27FC236}">
                <a16:creationId xmlns="" xmlns:a16="http://schemas.microsoft.com/office/drawing/2014/main" id="{499D20BC-A367-4599-A8C9-782F29DED9C7}"/>
              </a:ext>
            </a:extLst>
          </p:cNvPr>
          <p:cNvCxnSpPr>
            <a:cxnSpLocks/>
          </p:cNvCxnSpPr>
          <p:nvPr/>
        </p:nvCxnSpPr>
        <p:spPr bwMode="auto">
          <a:xfrm flipH="1">
            <a:off x="829100" y="5143361"/>
            <a:ext cx="80368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133" name="그룹 132"/>
          <p:cNvGrpSpPr/>
          <p:nvPr/>
        </p:nvGrpSpPr>
        <p:grpSpPr>
          <a:xfrm>
            <a:off x="1415384" y="5534995"/>
            <a:ext cx="720080" cy="695072"/>
            <a:chOff x="1503936" y="3682732"/>
            <a:chExt cx="720080" cy="695072"/>
          </a:xfrm>
        </p:grpSpPr>
        <p:pic>
          <p:nvPicPr>
            <p:cNvPr id="134" name="그림 13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92488" y="3682732"/>
              <a:ext cx="486415" cy="486415"/>
            </a:xfrm>
            <a:prstGeom prst="rect">
              <a:avLst/>
            </a:prstGeom>
          </p:spPr>
        </p:pic>
        <p:sp>
          <p:nvSpPr>
            <p:cNvPr id="135" name="TextBox 134"/>
            <p:cNvSpPr txBox="1"/>
            <p:nvPr/>
          </p:nvSpPr>
          <p:spPr>
            <a:xfrm>
              <a:off x="1503936" y="4177749"/>
              <a:ext cx="7200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/>
                <a:t>Serial Data</a:t>
              </a:r>
              <a:endParaRPr lang="ko-KR" altLang="en-US" sz="700" dirty="0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2214579" y="4049666"/>
            <a:ext cx="1830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+mj-lt"/>
              </a:rPr>
              <a:t>Data Type (PDF to Text)</a:t>
            </a:r>
            <a:endParaRPr lang="ko-KR" altLang="en-US" sz="1200" dirty="0">
              <a:latin typeface="+mj-lt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020979" y="5351559"/>
            <a:ext cx="1040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smtClean="0">
                <a:latin typeface="+mj-lt"/>
              </a:rPr>
              <a:t>LES Data</a:t>
            </a:r>
          </a:p>
          <a:p>
            <a:pPr algn="ctr"/>
            <a:r>
              <a:rPr lang="en-US" altLang="ko-KR" sz="1000" dirty="0" smtClean="0">
                <a:latin typeface="+mj-lt"/>
              </a:rPr>
              <a:t>(</a:t>
            </a:r>
            <a:r>
              <a:rPr lang="ko-KR" altLang="en-US" sz="1000" dirty="0" smtClean="0">
                <a:latin typeface="+mj-lt"/>
              </a:rPr>
              <a:t>전자실험일지</a:t>
            </a:r>
            <a:r>
              <a:rPr lang="en-US" altLang="ko-KR" sz="1000" dirty="0" smtClean="0">
                <a:latin typeface="+mj-lt"/>
              </a:rPr>
              <a:t>)</a:t>
            </a:r>
            <a:endParaRPr lang="ko-KR" altLang="en-US" sz="1000" dirty="0">
              <a:latin typeface="+mj-lt"/>
            </a:endParaRPr>
          </a:p>
        </p:txBody>
      </p:sp>
      <p:cxnSp>
        <p:nvCxnSpPr>
          <p:cNvPr id="142" name="연결선: 꺾임 31">
            <a:extLst>
              <a:ext uri="{FF2B5EF4-FFF2-40B4-BE49-F238E27FC236}">
                <a16:creationId xmlns="" xmlns:a16="http://schemas.microsoft.com/office/drawing/2014/main" id="{95DA2D12-6F2D-4291-B2FA-A58455A7CD0D}"/>
              </a:ext>
            </a:extLst>
          </p:cNvPr>
          <p:cNvCxnSpPr>
            <a:cxnSpLocks/>
          </p:cNvCxnSpPr>
          <p:nvPr/>
        </p:nvCxnSpPr>
        <p:spPr bwMode="auto">
          <a:xfrm flipV="1">
            <a:off x="2123728" y="5168001"/>
            <a:ext cx="1980000" cy="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3" name="연결선: 꺾임 20">
            <a:extLst>
              <a:ext uri="{FF2B5EF4-FFF2-40B4-BE49-F238E27FC236}">
                <a16:creationId xmlns="" xmlns:a16="http://schemas.microsoft.com/office/drawing/2014/main" id="{FFD70CC9-D0AA-4B2A-B89C-61135702F65B}"/>
              </a:ext>
            </a:extLst>
          </p:cNvPr>
          <p:cNvCxnSpPr>
            <a:cxnSpLocks/>
          </p:cNvCxnSpPr>
          <p:nvPr/>
        </p:nvCxnSpPr>
        <p:spPr bwMode="auto">
          <a:xfrm>
            <a:off x="2123728" y="4336059"/>
            <a:ext cx="2421183" cy="304516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5" name="연결선: 꺾임 20">
            <a:extLst>
              <a:ext uri="{FF2B5EF4-FFF2-40B4-BE49-F238E27FC236}">
                <a16:creationId xmlns="" xmlns:a16="http://schemas.microsoft.com/office/drawing/2014/main" id="{FFD70CC9-D0AA-4B2A-B89C-61135702F65B}"/>
              </a:ext>
            </a:extLst>
          </p:cNvPr>
          <p:cNvCxnSpPr>
            <a:cxnSpLocks/>
          </p:cNvCxnSpPr>
          <p:nvPr/>
        </p:nvCxnSpPr>
        <p:spPr bwMode="auto">
          <a:xfrm flipV="1">
            <a:off x="2123728" y="5769783"/>
            <a:ext cx="2410860" cy="263014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6" name="TextBox 145"/>
          <p:cNvSpPr txBox="1"/>
          <p:nvPr/>
        </p:nvSpPr>
        <p:spPr>
          <a:xfrm>
            <a:off x="2381804" y="5754996"/>
            <a:ext cx="1495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+mj-lt"/>
              </a:rPr>
              <a:t>Serial Type (Direct)</a:t>
            </a:r>
            <a:endParaRPr lang="ko-KR" altLang="en-US" sz="1200" dirty="0">
              <a:latin typeface="+mj-lt"/>
            </a:endParaRPr>
          </a:p>
        </p:txBody>
      </p:sp>
      <p:sp>
        <p:nvSpPr>
          <p:cNvPr id="14" name="왼쪽/오른쪽 화살표 13"/>
          <p:cNvSpPr/>
          <p:nvPr/>
        </p:nvSpPr>
        <p:spPr bwMode="auto">
          <a:xfrm rot="13475867">
            <a:off x="7544721" y="2275794"/>
            <a:ext cx="540000" cy="1440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rgbClr val="9BD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sp>
        <p:nvSpPr>
          <p:cNvPr id="92" name="왼쪽/오른쪽 화살표 91"/>
          <p:cNvSpPr/>
          <p:nvPr/>
        </p:nvSpPr>
        <p:spPr bwMode="auto">
          <a:xfrm rot="10800000">
            <a:off x="6728615" y="2998416"/>
            <a:ext cx="939218" cy="1440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rgbClr val="9BD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sp>
        <p:nvSpPr>
          <p:cNvPr id="95" name="왼쪽/오른쪽 화살표 94"/>
          <p:cNvSpPr/>
          <p:nvPr/>
        </p:nvSpPr>
        <p:spPr bwMode="auto">
          <a:xfrm rot="8124133" flipH="1">
            <a:off x="6311727" y="2275794"/>
            <a:ext cx="540000" cy="1440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rgbClr val="9BD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pic>
        <p:nvPicPr>
          <p:cNvPr id="96" name="Picture 2" descr="http://iran-banner.com/Portals/0/productimages/207492_01bd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10525"/>
            <a:ext cx="811907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그림 99">
            <a:extLst>
              <a:ext uri="{FF2B5EF4-FFF2-40B4-BE49-F238E27FC236}">
                <a16:creationId xmlns="" xmlns:a16="http://schemas.microsoft.com/office/drawing/2014/main" id="{5A82B0F6-0F31-45F1-B0FE-290D363AA8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216" y="5260334"/>
            <a:ext cx="612000" cy="612000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5757293" y="5886589"/>
            <a:ext cx="98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 smtClean="0"/>
              <a:t>분석기</a:t>
            </a:r>
            <a:r>
              <a:rPr lang="ko-KR" altLang="en-US" sz="800" dirty="0"/>
              <a:t>기</a:t>
            </a:r>
            <a:endParaRPr lang="en-US" altLang="ko-KR" sz="800" dirty="0" smtClean="0"/>
          </a:p>
          <a:p>
            <a:pPr algn="ctr"/>
            <a:r>
              <a:rPr lang="en-US" altLang="ko-KR" sz="800" dirty="0" smtClean="0"/>
              <a:t>Analysis Result</a:t>
            </a:r>
            <a:endParaRPr lang="ko-KR" altLang="en-US" sz="800" dirty="0"/>
          </a:p>
        </p:txBody>
      </p:sp>
      <p:sp>
        <p:nvSpPr>
          <p:cNvPr id="102" name="TextBox 101"/>
          <p:cNvSpPr txBox="1"/>
          <p:nvPr/>
        </p:nvSpPr>
        <p:spPr>
          <a:xfrm>
            <a:off x="6744052" y="4739224"/>
            <a:ext cx="96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/>
              <a:t>LES Data</a:t>
            </a:r>
          </a:p>
          <a:p>
            <a:pPr algn="ctr"/>
            <a:r>
              <a:rPr lang="en-US" altLang="ko-KR" sz="800" dirty="0" smtClean="0"/>
              <a:t>(</a:t>
            </a:r>
            <a:r>
              <a:rPr lang="ko-KR" altLang="en-US" sz="800" dirty="0" smtClean="0"/>
              <a:t>전자실험일지</a:t>
            </a:r>
            <a:r>
              <a:rPr lang="en-US" altLang="ko-KR" sz="800" dirty="0" smtClean="0"/>
              <a:t>)</a:t>
            </a:r>
            <a:endParaRPr lang="en-US" altLang="ko-KR" sz="800" dirty="0" smtClean="0"/>
          </a:p>
        </p:txBody>
      </p:sp>
      <p:sp>
        <p:nvSpPr>
          <p:cNvPr id="103" name="TextBox 102"/>
          <p:cNvSpPr txBox="1"/>
          <p:nvPr/>
        </p:nvSpPr>
        <p:spPr>
          <a:xfrm>
            <a:off x="7728399" y="5886589"/>
            <a:ext cx="96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/>
              <a:t>LIMS Data</a:t>
            </a:r>
          </a:p>
          <a:p>
            <a:pPr algn="ctr"/>
            <a:r>
              <a:rPr lang="en-US" altLang="ko-KR" sz="800" dirty="0" smtClean="0"/>
              <a:t>(</a:t>
            </a:r>
            <a:r>
              <a:rPr lang="ko-KR" altLang="en-US" sz="800" dirty="0" smtClean="0"/>
              <a:t>시험기록서</a:t>
            </a:r>
            <a:r>
              <a:rPr lang="en-US" altLang="ko-KR" sz="800" dirty="0"/>
              <a:t>)</a:t>
            </a:r>
            <a:endParaRPr lang="ko-KR" altLang="en-US" sz="800" dirty="0"/>
          </a:p>
        </p:txBody>
      </p:sp>
      <p:sp>
        <p:nvSpPr>
          <p:cNvPr id="105" name="왼쪽/오른쪽 화살표 104"/>
          <p:cNvSpPr/>
          <p:nvPr/>
        </p:nvSpPr>
        <p:spPr bwMode="auto">
          <a:xfrm rot="13475867">
            <a:off x="7544721" y="4947943"/>
            <a:ext cx="540000" cy="1440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rgbClr val="9BD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sp>
        <p:nvSpPr>
          <p:cNvPr id="106" name="왼쪽/오른쪽 화살표 105"/>
          <p:cNvSpPr/>
          <p:nvPr/>
        </p:nvSpPr>
        <p:spPr bwMode="auto">
          <a:xfrm rot="10800000">
            <a:off x="6728615" y="5670565"/>
            <a:ext cx="939218" cy="1440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rgbClr val="9BD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sp>
        <p:nvSpPr>
          <p:cNvPr id="107" name="왼쪽/오른쪽 화살표 106"/>
          <p:cNvSpPr/>
          <p:nvPr/>
        </p:nvSpPr>
        <p:spPr bwMode="auto">
          <a:xfrm rot="8124133" flipH="1">
            <a:off x="6311727" y="4947943"/>
            <a:ext cx="540000" cy="1440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rgbClr val="9BD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F406CE5D-B4D1-4605-A082-8A6D868B92BF}"/>
              </a:ext>
            </a:extLst>
          </p:cNvPr>
          <p:cNvSpPr/>
          <p:nvPr/>
        </p:nvSpPr>
        <p:spPr>
          <a:xfrm>
            <a:off x="896519" y="3728509"/>
            <a:ext cx="867169" cy="367337"/>
          </a:xfrm>
          <a:prstGeom prst="rect">
            <a:avLst/>
          </a:prstGeom>
          <a:solidFill>
            <a:schemeClr val="bg1"/>
          </a:solidFill>
        </p:spPr>
        <p:txBody>
          <a:bodyPr wrap="square" lIns="89465" tIns="44732" rIns="89465" bIns="44732">
            <a:spAutoFit/>
          </a:bodyPr>
          <a:lstStyle/>
          <a:p>
            <a:pPr defTabSz="894666" latinLnBrk="1">
              <a:defRPr/>
            </a:pPr>
            <a:r>
              <a:rPr lang="en-US" altLang="ko-KR" spc="-98" dirty="0" smtClean="0">
                <a:solidFill>
                  <a:schemeClr val="accent3">
                    <a:lumMod val="50000"/>
                  </a:schemeClr>
                </a:solidFill>
                <a:latin typeface="다음_SemiBold" pitchFamily="2" charset="-127"/>
                <a:ea typeface="다음_SemiBold" pitchFamily="2" charset="-127"/>
              </a:rPr>
              <a:t>LES</a:t>
            </a:r>
            <a:r>
              <a:rPr lang="ko-KR" altLang="en-US" spc="-98" dirty="0" smtClean="0">
                <a:solidFill>
                  <a:schemeClr val="accent3">
                    <a:lumMod val="50000"/>
                  </a:schemeClr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pc="-98" dirty="0">
                <a:solidFill>
                  <a:schemeClr val="accent3">
                    <a:lumMod val="50000"/>
                  </a:schemeClr>
                </a:solidFill>
                <a:latin typeface="다음_SemiBold" pitchFamily="2" charset="-127"/>
                <a:ea typeface="다음_SemiBold" pitchFamily="2" charset="-127"/>
              </a:rPr>
              <a:t>구성도</a:t>
            </a:r>
            <a:endParaRPr lang="ko-KR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0" name="직사각형 109"/>
          <p:cNvSpPr/>
          <p:nvPr/>
        </p:nvSpPr>
        <p:spPr bwMode="auto">
          <a:xfrm>
            <a:off x="827584" y="3722998"/>
            <a:ext cx="8516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>
              <a:latin typeface="Arial" pitchFamily="12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752" y="1475576"/>
            <a:ext cx="283601" cy="4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그룹 12"/>
          <p:cNvGrpSpPr/>
          <p:nvPr/>
        </p:nvGrpSpPr>
        <p:grpSpPr>
          <a:xfrm>
            <a:off x="1459112" y="2169738"/>
            <a:ext cx="576064" cy="688862"/>
            <a:chOff x="1547664" y="2886773"/>
            <a:chExt cx="576064" cy="688862"/>
          </a:xfrm>
        </p:grpSpPr>
        <p:pic>
          <p:nvPicPr>
            <p:cNvPr id="8" name="그림 7">
              <a:extLst>
                <a:ext uri="{FF2B5EF4-FFF2-40B4-BE49-F238E27FC236}">
                  <a16:creationId xmlns="" xmlns:a16="http://schemas.microsoft.com/office/drawing/2014/main" id="{5A82B0F6-0F31-45F1-B0FE-290D363AA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50704" y="2886773"/>
              <a:ext cx="486000" cy="4860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547664" y="3375580"/>
              <a:ext cx="57606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/>
                <a:t>File Data</a:t>
              </a:r>
              <a:endParaRPr lang="ko-KR" altLang="en-US" sz="700" dirty="0"/>
            </a:p>
          </p:txBody>
        </p:sp>
      </p:grpSp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AFD2DC41-5DCF-4503-8628-D86FC4FF1B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52" y="2169738"/>
            <a:ext cx="486000" cy="483972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1455802" y="1475576"/>
            <a:ext cx="579374" cy="691411"/>
            <a:chOff x="1544354" y="1916832"/>
            <a:chExt cx="579374" cy="691411"/>
          </a:xfrm>
        </p:grpSpPr>
        <p:pic>
          <p:nvPicPr>
            <p:cNvPr id="42" name="그림 41">
              <a:extLst>
                <a:ext uri="{FF2B5EF4-FFF2-40B4-BE49-F238E27FC236}">
                  <a16:creationId xmlns="" xmlns:a16="http://schemas.microsoft.com/office/drawing/2014/main" id="{5A82B0F6-0F31-45F1-B0FE-290D363AA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44354" y="1916832"/>
              <a:ext cx="486000" cy="4860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547664" y="2408188"/>
              <a:ext cx="57606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 smtClean="0"/>
                <a:t>DB </a:t>
              </a:r>
              <a:r>
                <a:rPr lang="en-US" altLang="ko-KR" sz="700" dirty="0"/>
                <a:t>Data</a:t>
              </a:r>
              <a:endParaRPr lang="ko-KR" altLang="en-US" sz="700" dirty="0"/>
            </a:p>
          </p:txBody>
        </p:sp>
      </p:grpSp>
      <p:pic>
        <p:nvPicPr>
          <p:cNvPr id="1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752" y="4149219"/>
            <a:ext cx="283601" cy="4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9" name="그룹 128"/>
          <p:cNvGrpSpPr/>
          <p:nvPr/>
        </p:nvGrpSpPr>
        <p:grpSpPr>
          <a:xfrm>
            <a:off x="1459112" y="4843381"/>
            <a:ext cx="576064" cy="688862"/>
            <a:chOff x="1547664" y="2886773"/>
            <a:chExt cx="576064" cy="688862"/>
          </a:xfrm>
        </p:grpSpPr>
        <p:pic>
          <p:nvPicPr>
            <p:cNvPr id="130" name="그림 129">
              <a:extLst>
                <a:ext uri="{FF2B5EF4-FFF2-40B4-BE49-F238E27FC236}">
                  <a16:creationId xmlns="" xmlns:a16="http://schemas.microsoft.com/office/drawing/2014/main" id="{5A82B0F6-0F31-45F1-B0FE-290D363AA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50704" y="2886773"/>
              <a:ext cx="486000" cy="486000"/>
            </a:xfrm>
            <a:prstGeom prst="rect">
              <a:avLst/>
            </a:prstGeom>
          </p:spPr>
        </p:pic>
        <p:sp>
          <p:nvSpPr>
            <p:cNvPr id="131" name="TextBox 130"/>
            <p:cNvSpPr txBox="1"/>
            <p:nvPr/>
          </p:nvSpPr>
          <p:spPr>
            <a:xfrm>
              <a:off x="1547664" y="3375580"/>
              <a:ext cx="57606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/>
                <a:t>File Data</a:t>
              </a:r>
              <a:endParaRPr lang="ko-KR" altLang="en-US" sz="700" dirty="0"/>
            </a:p>
          </p:txBody>
        </p:sp>
      </p:grpSp>
      <p:pic>
        <p:nvPicPr>
          <p:cNvPr id="132" name="그림 131">
            <a:extLst>
              <a:ext uri="{FF2B5EF4-FFF2-40B4-BE49-F238E27FC236}">
                <a16:creationId xmlns="" xmlns:a16="http://schemas.microsoft.com/office/drawing/2014/main" id="{AFD2DC41-5DCF-4503-8628-D86FC4FF1B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52" y="4843381"/>
            <a:ext cx="486000" cy="483972"/>
          </a:xfrm>
          <a:prstGeom prst="rect">
            <a:avLst/>
          </a:prstGeom>
        </p:spPr>
      </p:pic>
      <p:grpSp>
        <p:nvGrpSpPr>
          <p:cNvPr id="136" name="그룹 135"/>
          <p:cNvGrpSpPr/>
          <p:nvPr/>
        </p:nvGrpSpPr>
        <p:grpSpPr>
          <a:xfrm>
            <a:off x="1455802" y="4149219"/>
            <a:ext cx="579374" cy="691411"/>
            <a:chOff x="1544354" y="1916832"/>
            <a:chExt cx="579374" cy="691411"/>
          </a:xfrm>
        </p:grpSpPr>
        <p:pic>
          <p:nvPicPr>
            <p:cNvPr id="137" name="그림 136">
              <a:extLst>
                <a:ext uri="{FF2B5EF4-FFF2-40B4-BE49-F238E27FC236}">
                  <a16:creationId xmlns="" xmlns:a16="http://schemas.microsoft.com/office/drawing/2014/main" id="{5A82B0F6-0F31-45F1-B0FE-290D363AA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44354" y="1916832"/>
              <a:ext cx="486000" cy="486000"/>
            </a:xfrm>
            <a:prstGeom prst="rect">
              <a:avLst/>
            </a:prstGeom>
          </p:spPr>
        </p:pic>
        <p:sp>
          <p:nvSpPr>
            <p:cNvPr id="138" name="TextBox 137"/>
            <p:cNvSpPr txBox="1"/>
            <p:nvPr/>
          </p:nvSpPr>
          <p:spPr>
            <a:xfrm>
              <a:off x="1547664" y="2408188"/>
              <a:ext cx="57606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 smtClean="0"/>
                <a:t>DB </a:t>
              </a:r>
              <a:r>
                <a:rPr lang="en-US" altLang="ko-KR" sz="700" dirty="0"/>
                <a:t>Data</a:t>
              </a:r>
              <a:endParaRPr lang="ko-KR" altLang="en-US" sz="700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214579" y="4881443"/>
            <a:ext cx="1830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+mj-lt"/>
              </a:rPr>
              <a:t>Data Type (PDF to Text)</a:t>
            </a:r>
            <a:endParaRPr lang="ko-KR" altLang="en-US" sz="1200" dirty="0">
              <a:latin typeface="+mj-lt"/>
            </a:endParaRPr>
          </a:p>
        </p:txBody>
      </p:sp>
      <p:pic>
        <p:nvPicPr>
          <p:cNvPr id="80" name="Picture 2" descr="http://iran-banner.com/Portals/0/productimages/207492_01bd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25" y="3933056"/>
            <a:ext cx="811907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5148064" y="4509120"/>
            <a:ext cx="96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/>
              <a:t>LIMS Data</a:t>
            </a:r>
          </a:p>
          <a:p>
            <a:pPr algn="ctr"/>
            <a:r>
              <a:rPr lang="en-US" altLang="ko-KR" sz="800" dirty="0" smtClean="0"/>
              <a:t>(</a:t>
            </a:r>
            <a:r>
              <a:rPr lang="ko-KR" altLang="en-US" sz="800" dirty="0" smtClean="0"/>
              <a:t>시험기록서</a:t>
            </a:r>
            <a:r>
              <a:rPr lang="en-US" altLang="ko-KR" sz="800" dirty="0"/>
              <a:t>)</a:t>
            </a:r>
            <a:endParaRPr lang="ko-KR" altLang="en-US" sz="800" dirty="0"/>
          </a:p>
        </p:txBody>
      </p:sp>
      <p:cxnSp>
        <p:nvCxnSpPr>
          <p:cNvPr id="4" name="꺾인 연결선 3"/>
          <p:cNvCxnSpPr>
            <a:endCxn id="81" idx="2"/>
          </p:cNvCxnSpPr>
          <p:nvPr/>
        </p:nvCxnSpPr>
        <p:spPr bwMode="auto">
          <a:xfrm flipV="1">
            <a:off x="5048948" y="4847674"/>
            <a:ext cx="580289" cy="320330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42216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467544" y="1167229"/>
            <a:ext cx="3512455" cy="1656184"/>
            <a:chOff x="606529" y="3598134"/>
            <a:chExt cx="3512455" cy="1656184"/>
          </a:xfrm>
        </p:grpSpPr>
        <p:cxnSp>
          <p:nvCxnSpPr>
            <p:cNvPr id="5" name="직선 연결선 4"/>
            <p:cNvCxnSpPr/>
            <p:nvPr/>
          </p:nvCxnSpPr>
          <p:spPr bwMode="auto">
            <a:xfrm>
              <a:off x="606529" y="4222760"/>
              <a:ext cx="30879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742116" y="3598134"/>
              <a:ext cx="265810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b="1" dirty="0">
                  <a:latin typeface="HY궁서" panose="02030600000101010101" pitchFamily="18" charset="-127"/>
                  <a:ea typeface="HY궁서" panose="02030600000101010101" pitchFamily="18" charset="-127"/>
                </a:rPr>
                <a:t>I</a:t>
              </a:r>
              <a:r>
                <a:rPr lang="en-US" altLang="ko-KR" sz="3000" b="1" dirty="0"/>
                <a:t>. </a:t>
              </a:r>
              <a:r>
                <a:rPr lang="en-US" altLang="ko-KR" sz="3000" b="1" dirty="0" smtClean="0">
                  <a:latin typeface="+mj-lt"/>
                  <a:ea typeface="+mj-ea"/>
                </a:rPr>
                <a:t>CSV </a:t>
              </a:r>
              <a:r>
                <a:rPr lang="ko-KR" altLang="en-US" sz="3000" b="1" dirty="0" smtClean="0">
                  <a:latin typeface="+mj-lt"/>
                  <a:ea typeface="+mj-ea"/>
                </a:rPr>
                <a:t>소개    </a:t>
              </a:r>
              <a:endParaRPr lang="ko-KR" altLang="en-US" sz="3000" b="1" dirty="0">
                <a:latin typeface="+mj-lt"/>
                <a:ea typeface="+mj-e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8643" y="4259174"/>
              <a:ext cx="3350341" cy="99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39750" indent="-269875">
                <a:spcBef>
                  <a:spcPts val="500"/>
                </a:spcBef>
                <a:spcAft>
                  <a:spcPts val="500"/>
                </a:spcAft>
                <a:buAutoNum type="arabicPeriod"/>
              </a:pPr>
              <a:r>
                <a:rPr lang="en-US" altLang="ko-KR" sz="1400" dirty="0">
                  <a:latin typeface="+mj-lt"/>
                  <a:ea typeface="+mj-ea"/>
                </a:rPr>
                <a:t>CSV </a:t>
              </a:r>
              <a:r>
                <a:rPr lang="en-US" altLang="ko-KR" sz="1400" dirty="0" smtClean="0">
                  <a:latin typeface="+mj-lt"/>
                  <a:ea typeface="+mj-ea"/>
                </a:rPr>
                <a:t>Concept &amp; Purpose</a:t>
              </a:r>
              <a:endParaRPr lang="en-US" altLang="ko-KR" sz="1400" dirty="0">
                <a:latin typeface="+mj-lt"/>
                <a:ea typeface="+mj-ea"/>
              </a:endParaRPr>
            </a:p>
            <a:p>
              <a:pPr marL="539750" indent="-269875">
                <a:spcBef>
                  <a:spcPts val="500"/>
                </a:spcBef>
                <a:spcAft>
                  <a:spcPts val="500"/>
                </a:spcAft>
                <a:buAutoNum type="arabicPeriod"/>
              </a:pPr>
              <a:r>
                <a:rPr lang="en-US" altLang="ko-KR" sz="1400" dirty="0">
                  <a:latin typeface="+mj-lt"/>
                  <a:ea typeface="+mj-ea"/>
                </a:rPr>
                <a:t>CSV Life Cycle </a:t>
              </a:r>
              <a:r>
                <a:rPr lang="en-US" altLang="ko-KR" sz="1400" dirty="0" smtClean="0">
                  <a:latin typeface="+mj-lt"/>
                  <a:ea typeface="+mj-ea"/>
                </a:rPr>
                <a:t>[Project V-Model]</a:t>
              </a:r>
              <a:endParaRPr lang="en-US" altLang="ko-KR" sz="1400" dirty="0">
                <a:latin typeface="+mj-lt"/>
                <a:ea typeface="+mj-ea"/>
              </a:endParaRPr>
            </a:p>
            <a:p>
              <a:pPr marL="539750" indent="-269875">
                <a:spcBef>
                  <a:spcPts val="500"/>
                </a:spcBef>
                <a:spcAft>
                  <a:spcPts val="500"/>
                </a:spcAft>
                <a:buAutoNum type="arabicPeriod"/>
              </a:pPr>
              <a:r>
                <a:rPr lang="en-US" altLang="ko-KR" sz="1400" dirty="0">
                  <a:latin typeface="+mj-lt"/>
                  <a:ea typeface="+mj-ea"/>
                </a:rPr>
                <a:t>CSV </a:t>
              </a:r>
              <a:r>
                <a:rPr lang="en-US" altLang="ko-KR" sz="1400" dirty="0" smtClean="0">
                  <a:latin typeface="+mj-lt"/>
                  <a:ea typeface="+mj-ea"/>
                </a:rPr>
                <a:t>Activities</a:t>
              </a:r>
              <a:endParaRPr lang="en-US" altLang="ko-KR" sz="1400" dirty="0">
                <a:latin typeface="+mj-lt"/>
                <a:ea typeface="+mj-ea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4644008" y="1887309"/>
            <a:ext cx="3725031" cy="4061971"/>
            <a:chOff x="606529" y="3598134"/>
            <a:chExt cx="3725031" cy="4061971"/>
          </a:xfrm>
        </p:grpSpPr>
        <p:cxnSp>
          <p:nvCxnSpPr>
            <p:cNvPr id="15" name="직선 연결선 14"/>
            <p:cNvCxnSpPr/>
            <p:nvPr/>
          </p:nvCxnSpPr>
          <p:spPr bwMode="auto">
            <a:xfrm>
              <a:off x="606529" y="4222760"/>
              <a:ext cx="372503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742116" y="3598134"/>
              <a:ext cx="358944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b="1" dirty="0" smtClean="0">
                  <a:latin typeface="HY궁서" panose="02030600000101010101" pitchFamily="18" charset="-127"/>
                  <a:ea typeface="HY궁서" panose="02030600000101010101" pitchFamily="18" charset="-127"/>
                </a:rPr>
                <a:t>II</a:t>
              </a:r>
              <a:r>
                <a:rPr lang="en-US" altLang="ko-KR" sz="3000" b="1" dirty="0" smtClean="0"/>
                <a:t>. </a:t>
              </a:r>
              <a:r>
                <a:rPr lang="en-US" altLang="ko-KR" sz="3000" b="1" dirty="0" smtClean="0">
                  <a:latin typeface="+mj-lt"/>
                  <a:ea typeface="+mj-ea"/>
                </a:rPr>
                <a:t>CSV </a:t>
              </a:r>
              <a:r>
                <a:rPr lang="ko-KR" altLang="en-US" sz="3000" b="1" dirty="0" smtClean="0">
                  <a:latin typeface="+mj-lt"/>
                  <a:ea typeface="+mj-ea"/>
                </a:rPr>
                <a:t>구현 사례   </a:t>
              </a:r>
              <a:endParaRPr lang="ko-KR" altLang="en-US" sz="3000" b="1" dirty="0">
                <a:latin typeface="+mj-lt"/>
                <a:ea typeface="+mj-e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8643" y="4259174"/>
              <a:ext cx="2871299" cy="340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39750" indent="-269875">
                <a:spcBef>
                  <a:spcPts val="500"/>
                </a:spcBef>
                <a:spcAft>
                  <a:spcPts val="500"/>
                </a:spcAft>
                <a:buAutoNum type="arabicPeriod"/>
              </a:pPr>
              <a:r>
                <a:rPr lang="en-US" altLang="ko-KR" sz="1400" dirty="0" smtClean="0">
                  <a:latin typeface="+mj-lt"/>
                  <a:ea typeface="+mj-ea"/>
                </a:rPr>
                <a:t>LIMS</a:t>
              </a:r>
              <a:r>
                <a:rPr lang="ko-KR" altLang="en-US" sz="1400" dirty="0" smtClean="0">
                  <a:latin typeface="+mj-lt"/>
                  <a:ea typeface="+mj-ea"/>
                </a:rPr>
                <a:t>ㅣ</a:t>
              </a:r>
              <a:r>
                <a:rPr lang="en-US" altLang="ko-KR" sz="1400" dirty="0" smtClean="0">
                  <a:latin typeface="+mj-lt"/>
                  <a:ea typeface="+mj-ea"/>
                </a:rPr>
                <a:t>CDS Background</a:t>
              </a:r>
            </a:p>
            <a:p>
              <a:pPr marL="539750" indent="-269875">
                <a:spcBef>
                  <a:spcPts val="500"/>
                </a:spcBef>
                <a:spcAft>
                  <a:spcPts val="500"/>
                </a:spcAft>
                <a:buAutoNum type="arabicPeriod"/>
              </a:pPr>
              <a:r>
                <a:rPr lang="en-US" altLang="ko-KR" sz="1400" dirty="0" smtClean="0">
                  <a:latin typeface="+mj-lt"/>
                  <a:ea typeface="+mj-ea"/>
                </a:rPr>
                <a:t>LIMS</a:t>
              </a:r>
              <a:r>
                <a:rPr lang="ko-KR" altLang="en-US" sz="1400" dirty="0" smtClean="0">
                  <a:latin typeface="+mj-lt"/>
                  <a:ea typeface="+mj-ea"/>
                </a:rPr>
                <a:t>ㅣ</a:t>
              </a:r>
              <a:r>
                <a:rPr lang="en-US" altLang="ko-KR" sz="1400" dirty="0">
                  <a:latin typeface="+mj-lt"/>
                  <a:ea typeface="+mj-ea"/>
                </a:rPr>
                <a:t>CDS Configuration </a:t>
              </a:r>
              <a:endParaRPr lang="en-US" altLang="ko-KR" sz="1400" dirty="0" smtClean="0">
                <a:latin typeface="+mj-lt"/>
                <a:ea typeface="+mj-ea"/>
              </a:endParaRPr>
            </a:p>
            <a:p>
              <a:pPr marL="539750" indent="-269875">
                <a:spcBef>
                  <a:spcPts val="500"/>
                </a:spcBef>
                <a:spcAft>
                  <a:spcPts val="500"/>
                </a:spcAft>
                <a:buAutoNum type="arabicPeriod"/>
              </a:pPr>
              <a:r>
                <a:rPr lang="en-US" altLang="ko-KR" sz="1400" dirty="0" smtClean="0">
                  <a:latin typeface="+mj-lt"/>
                  <a:ea typeface="+mj-ea"/>
                </a:rPr>
                <a:t>System Module</a:t>
              </a:r>
            </a:p>
            <a:p>
              <a:pPr marL="539750" indent="-269875">
                <a:spcBef>
                  <a:spcPts val="500"/>
                </a:spcBef>
                <a:spcAft>
                  <a:spcPts val="500"/>
                </a:spcAft>
                <a:buAutoNum type="arabicPeriod"/>
              </a:pPr>
              <a:r>
                <a:rPr lang="en-US" altLang="ko-KR" sz="1400" dirty="0" smtClean="0">
                  <a:latin typeface="+mj-lt"/>
                  <a:ea typeface="+mj-ea"/>
                </a:rPr>
                <a:t>CSV </a:t>
              </a:r>
              <a:r>
                <a:rPr lang="en-US" altLang="ko-KR" sz="1400" dirty="0">
                  <a:latin typeface="+mj-lt"/>
                  <a:ea typeface="+mj-ea"/>
                </a:rPr>
                <a:t>Strategy</a:t>
              </a:r>
            </a:p>
            <a:p>
              <a:pPr marL="539750" indent="-269875">
                <a:spcBef>
                  <a:spcPts val="500"/>
                </a:spcBef>
                <a:spcAft>
                  <a:spcPts val="500"/>
                </a:spcAft>
                <a:buAutoNum type="arabicPeriod"/>
              </a:pPr>
              <a:r>
                <a:rPr lang="en-US" altLang="ko-KR" sz="1400" dirty="0">
                  <a:latin typeface="+mj-lt"/>
                  <a:ea typeface="+mj-ea"/>
                </a:rPr>
                <a:t>CSV </a:t>
              </a:r>
              <a:r>
                <a:rPr lang="en-US" altLang="ko-KR" sz="1400" dirty="0" smtClean="0">
                  <a:latin typeface="+mj-lt"/>
                  <a:ea typeface="+mj-ea"/>
                </a:rPr>
                <a:t>Documents</a:t>
              </a:r>
              <a:endParaRPr lang="en-US" altLang="ko-KR" sz="1400" dirty="0">
                <a:latin typeface="+mj-lt"/>
                <a:ea typeface="+mj-ea"/>
              </a:endParaRPr>
            </a:p>
            <a:p>
              <a:pPr marL="539750" indent="-269875">
                <a:spcBef>
                  <a:spcPts val="500"/>
                </a:spcBef>
                <a:spcAft>
                  <a:spcPts val="500"/>
                </a:spcAft>
                <a:buAutoNum type="arabicPeriod"/>
              </a:pPr>
              <a:r>
                <a:rPr lang="en-US" altLang="ko-KR" sz="1400" dirty="0" smtClean="0">
                  <a:latin typeface="+mj-lt"/>
                  <a:ea typeface="+mj-ea"/>
                </a:rPr>
                <a:t>Risk </a:t>
              </a:r>
              <a:r>
                <a:rPr lang="en-US" altLang="ko-KR" sz="1400" dirty="0">
                  <a:latin typeface="+mj-lt"/>
                  <a:ea typeface="+mj-ea"/>
                </a:rPr>
                <a:t>Assessment</a:t>
              </a:r>
            </a:p>
            <a:p>
              <a:pPr marL="539750" indent="-269875">
                <a:spcBef>
                  <a:spcPts val="500"/>
                </a:spcBef>
                <a:spcAft>
                  <a:spcPts val="500"/>
                </a:spcAft>
                <a:buAutoNum type="arabicPeriod"/>
              </a:pPr>
              <a:r>
                <a:rPr lang="en-US" altLang="ko-KR" sz="1400" dirty="0" smtClean="0">
                  <a:latin typeface="+mj-lt"/>
                  <a:ea typeface="+mj-ea"/>
                </a:rPr>
                <a:t>Security </a:t>
              </a:r>
              <a:r>
                <a:rPr lang="en-US" altLang="ko-KR" sz="1400" dirty="0">
                  <a:latin typeface="+mj-lt"/>
                  <a:ea typeface="+mj-ea"/>
                </a:rPr>
                <a:t>Verification</a:t>
              </a:r>
            </a:p>
            <a:p>
              <a:pPr marL="539750" indent="-269875">
                <a:spcBef>
                  <a:spcPts val="500"/>
                </a:spcBef>
                <a:spcAft>
                  <a:spcPts val="500"/>
                </a:spcAft>
                <a:buAutoNum type="arabicPeriod"/>
              </a:pPr>
              <a:r>
                <a:rPr lang="en-US" altLang="ko-KR" sz="1400" dirty="0" smtClean="0">
                  <a:latin typeface="+mj-lt"/>
                  <a:ea typeface="+mj-ea"/>
                </a:rPr>
                <a:t>Data </a:t>
              </a:r>
              <a:r>
                <a:rPr lang="en-US" altLang="ko-KR" sz="1400" dirty="0">
                  <a:latin typeface="+mj-lt"/>
                  <a:ea typeface="+mj-ea"/>
                </a:rPr>
                <a:t>Flow &amp; Verification</a:t>
              </a:r>
            </a:p>
            <a:p>
              <a:pPr marL="539750" indent="-269875">
                <a:spcBef>
                  <a:spcPts val="500"/>
                </a:spcBef>
                <a:spcAft>
                  <a:spcPts val="500"/>
                </a:spcAft>
                <a:buAutoNum type="arabicPeriod"/>
              </a:pPr>
              <a:r>
                <a:rPr lang="en-US" altLang="ko-KR" sz="1400" dirty="0" smtClean="0">
                  <a:latin typeface="+mj-lt"/>
                  <a:ea typeface="+mj-ea"/>
                </a:rPr>
                <a:t>IQ / OQ / PQ</a:t>
              </a:r>
              <a:endParaRPr lang="en-US" altLang="ko-KR" sz="1400" dirty="0">
                <a:latin typeface="+mj-lt"/>
                <a:ea typeface="+mj-ea"/>
              </a:endParaRPr>
            </a:p>
            <a:p>
              <a:pPr marL="539750" indent="-269875">
                <a:spcBef>
                  <a:spcPts val="500"/>
                </a:spcBef>
                <a:spcAft>
                  <a:spcPts val="500"/>
                </a:spcAft>
                <a:buAutoNum type="arabicPeriod"/>
              </a:pPr>
              <a:r>
                <a:rPr lang="en-US" altLang="ko-KR" sz="1400" dirty="0" smtClean="0">
                  <a:latin typeface="+mj-lt"/>
                  <a:ea typeface="+mj-ea"/>
                </a:rPr>
                <a:t>CSV Maintenance</a:t>
              </a:r>
            </a:p>
          </p:txBody>
        </p:sp>
      </p:grpSp>
      <p:cxnSp>
        <p:nvCxnSpPr>
          <p:cNvPr id="20" name="직선 연결선 19"/>
          <p:cNvCxnSpPr/>
          <p:nvPr/>
        </p:nvCxnSpPr>
        <p:spPr bwMode="auto">
          <a:xfrm>
            <a:off x="3555459" y="1791855"/>
            <a:ext cx="1088549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itle 4"/>
          <p:cNvSpPr txBox="1">
            <a:spLocks/>
          </p:cNvSpPr>
          <p:nvPr/>
        </p:nvSpPr>
        <p:spPr bwMode="gray">
          <a:xfrm>
            <a:off x="-12966" y="332656"/>
            <a:ext cx="9180000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16" rIns="45720" bIns="45716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15">
                <a:solidFill>
                  <a:schemeClr val="bg1"/>
                </a:solidFill>
                <a:latin typeface="+mj-lt"/>
                <a:ea typeface="ＭＳ Ｐゴシック" pitchFamily="-60" charset="-128"/>
                <a:cs typeface="ＭＳ Ｐゴシック" pitchFamily="-60" charset="-128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5pPr>
            <a:lvl6pPr marL="42204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</a:defRPr>
            </a:lvl6pPr>
            <a:lvl7pPr marL="84408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</a:defRPr>
            </a:lvl7pPr>
            <a:lvl8pPr marL="12661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</a:defRPr>
            </a:lvl8pPr>
            <a:lvl9pPr marL="168816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</a:defRPr>
            </a:lvl9pPr>
          </a:lstStyle>
          <a:p>
            <a:pPr algn="ctr"/>
            <a:endParaRPr lang="en-US" sz="5500" kern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2863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모서리가 둥근 직사각형 76"/>
          <p:cNvSpPr/>
          <p:nvPr/>
        </p:nvSpPr>
        <p:spPr bwMode="auto">
          <a:xfrm>
            <a:off x="395536" y="4149064"/>
            <a:ext cx="8352928" cy="2016240"/>
          </a:xfrm>
          <a:prstGeom prst="roundRect">
            <a:avLst>
              <a:gd name="adj" fmla="val 10104"/>
            </a:avLst>
          </a:prstGeom>
          <a:solidFill>
            <a:schemeClr val="bg1"/>
          </a:solidFill>
          <a:ln w="19050" cap="flat" cmpd="sng" algn="ctr">
            <a:solidFill>
              <a:srgbClr val="9BD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sp>
        <p:nvSpPr>
          <p:cNvPr id="66" name="모서리가 둥근 직사각형 65"/>
          <p:cNvSpPr/>
          <p:nvPr/>
        </p:nvSpPr>
        <p:spPr bwMode="auto">
          <a:xfrm>
            <a:off x="395536" y="1124728"/>
            <a:ext cx="8352928" cy="2654792"/>
          </a:xfrm>
          <a:prstGeom prst="roundRect">
            <a:avLst>
              <a:gd name="adj" fmla="val 10104"/>
            </a:avLst>
          </a:prstGeom>
          <a:solidFill>
            <a:schemeClr val="bg1"/>
          </a:solidFill>
          <a:ln w="19050" cap="flat" cmpd="sng" algn="ctr">
            <a:solidFill>
              <a:srgbClr val="9BD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="" xmlns:a16="http://schemas.microsoft.com/office/drawing/2014/main" id="{EF0515ED-2DD0-41E8-8174-6087CBB2B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</a:t>
            </a:r>
            <a:r>
              <a:rPr lang="en-US" altLang="ko-KR" dirty="0" smtClean="0"/>
              <a:t>. CSV- Data </a:t>
            </a:r>
            <a:r>
              <a:rPr lang="en-US" altLang="ko-KR" dirty="0"/>
              <a:t>Flow &amp; Verification</a:t>
            </a:r>
            <a:endParaRPr lang="ko-KR" altLang="en-US" dirty="0"/>
          </a:p>
        </p:txBody>
      </p:sp>
      <p:pic>
        <p:nvPicPr>
          <p:cNvPr id="3" name="Picture 492" descr="C:\WINDOWS\Application Data\Microsoft\Media Catalog\attview_0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1" y="1868065"/>
            <a:ext cx="832127" cy="86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연결선: 꺾임 31">
            <a:extLst>
              <a:ext uri="{FF2B5EF4-FFF2-40B4-BE49-F238E27FC236}">
                <a16:creationId xmlns="" xmlns:a16="http://schemas.microsoft.com/office/drawing/2014/main" id="{95DA2D12-6F2D-4291-B2FA-A58455A7CD0D}"/>
              </a:ext>
            </a:extLst>
          </p:cNvPr>
          <p:cNvCxnSpPr>
            <a:cxnSpLocks/>
          </p:cNvCxnSpPr>
          <p:nvPr/>
        </p:nvCxnSpPr>
        <p:spPr bwMode="auto">
          <a:xfrm flipV="1">
            <a:off x="2128274" y="2411238"/>
            <a:ext cx="612000" cy="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연결선: 꺾임 31">
            <a:extLst>
              <a:ext uri="{FF2B5EF4-FFF2-40B4-BE49-F238E27FC236}">
                <a16:creationId xmlns="" xmlns:a16="http://schemas.microsoft.com/office/drawing/2014/main" id="{95DA2D12-6F2D-4291-B2FA-A58455A7CD0D}"/>
              </a:ext>
            </a:extLst>
          </p:cNvPr>
          <p:cNvCxnSpPr>
            <a:cxnSpLocks/>
          </p:cNvCxnSpPr>
          <p:nvPr/>
        </p:nvCxnSpPr>
        <p:spPr bwMode="auto">
          <a:xfrm rot="-1800000" flipV="1">
            <a:off x="2169269" y="2884897"/>
            <a:ext cx="612000" cy="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연결선: 꺾임 31">
            <a:extLst>
              <a:ext uri="{FF2B5EF4-FFF2-40B4-BE49-F238E27FC236}">
                <a16:creationId xmlns="" xmlns:a16="http://schemas.microsoft.com/office/drawing/2014/main" id="{95DA2D12-6F2D-4291-B2FA-A58455A7CD0D}"/>
              </a:ext>
            </a:extLst>
          </p:cNvPr>
          <p:cNvCxnSpPr>
            <a:cxnSpLocks/>
          </p:cNvCxnSpPr>
          <p:nvPr/>
        </p:nvCxnSpPr>
        <p:spPr bwMode="auto">
          <a:xfrm rot="1800000">
            <a:off x="2169269" y="1945587"/>
            <a:ext cx="612000" cy="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연결선: 꺾임 31">
            <a:extLst>
              <a:ext uri="{FF2B5EF4-FFF2-40B4-BE49-F238E27FC236}">
                <a16:creationId xmlns="" xmlns:a16="http://schemas.microsoft.com/office/drawing/2014/main" id="{95DA2D12-6F2D-4291-B2FA-A58455A7CD0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45057" y="2411238"/>
            <a:ext cx="612000" cy="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연결선: 꺾임 31">
            <a:extLst>
              <a:ext uri="{FF2B5EF4-FFF2-40B4-BE49-F238E27FC236}">
                <a16:creationId xmlns="" xmlns:a16="http://schemas.microsoft.com/office/drawing/2014/main" id="{95DA2D12-6F2D-4291-B2FA-A58455A7CD0D}"/>
              </a:ext>
            </a:extLst>
          </p:cNvPr>
          <p:cNvCxnSpPr>
            <a:cxnSpLocks/>
          </p:cNvCxnSpPr>
          <p:nvPr/>
        </p:nvCxnSpPr>
        <p:spPr bwMode="auto">
          <a:xfrm rot="1800000" flipH="1" flipV="1">
            <a:off x="3586052" y="2884897"/>
            <a:ext cx="612000" cy="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연결선: 꺾임 31">
            <a:extLst>
              <a:ext uri="{FF2B5EF4-FFF2-40B4-BE49-F238E27FC236}">
                <a16:creationId xmlns="" xmlns:a16="http://schemas.microsoft.com/office/drawing/2014/main" id="{95DA2D12-6F2D-4291-B2FA-A58455A7CD0D}"/>
              </a:ext>
            </a:extLst>
          </p:cNvPr>
          <p:cNvCxnSpPr>
            <a:cxnSpLocks/>
          </p:cNvCxnSpPr>
          <p:nvPr/>
        </p:nvCxnSpPr>
        <p:spPr bwMode="auto">
          <a:xfrm rot="19800000" flipH="1">
            <a:off x="3586052" y="1945587"/>
            <a:ext cx="612000" cy="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743191" y="2636912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+mj-lt"/>
              </a:rPr>
              <a:t>CDS Server</a:t>
            </a:r>
            <a:endParaRPr lang="ko-KR" altLang="en-US" sz="1000" dirty="0">
              <a:latin typeface="+mj-lt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="" xmlns:a16="http://schemas.microsoft.com/office/drawing/2014/main" id="{499D20BC-A367-4599-A8C9-782F29DED9C7}"/>
              </a:ext>
            </a:extLst>
          </p:cNvPr>
          <p:cNvCxnSpPr>
            <a:cxnSpLocks/>
          </p:cNvCxnSpPr>
          <p:nvPr/>
        </p:nvCxnSpPr>
        <p:spPr bwMode="auto">
          <a:xfrm flipH="1">
            <a:off x="1297480" y="1755605"/>
            <a:ext cx="54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직선 연결선 27">
            <a:extLst>
              <a:ext uri="{FF2B5EF4-FFF2-40B4-BE49-F238E27FC236}">
                <a16:creationId xmlns="" xmlns:a16="http://schemas.microsoft.com/office/drawing/2014/main" id="{499D20BC-A367-4599-A8C9-782F29DED9C7}"/>
              </a:ext>
            </a:extLst>
          </p:cNvPr>
          <p:cNvCxnSpPr>
            <a:cxnSpLocks/>
          </p:cNvCxnSpPr>
          <p:nvPr/>
        </p:nvCxnSpPr>
        <p:spPr bwMode="auto">
          <a:xfrm flipH="1">
            <a:off x="1297480" y="3186564"/>
            <a:ext cx="54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>
            <a:extLst>
              <a:ext uri="{FF2B5EF4-FFF2-40B4-BE49-F238E27FC236}">
                <a16:creationId xmlns="" xmlns:a16="http://schemas.microsoft.com/office/drawing/2014/main" id="{499D20BC-A367-4599-A8C9-782F29DED9C7}"/>
              </a:ext>
            </a:extLst>
          </p:cNvPr>
          <p:cNvCxnSpPr>
            <a:cxnSpLocks/>
          </p:cNvCxnSpPr>
          <p:nvPr/>
        </p:nvCxnSpPr>
        <p:spPr bwMode="auto">
          <a:xfrm flipH="1">
            <a:off x="1297480" y="2460619"/>
            <a:ext cx="54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직선 연결선 29">
            <a:extLst>
              <a:ext uri="{FF2B5EF4-FFF2-40B4-BE49-F238E27FC236}">
                <a16:creationId xmlns="" xmlns:a16="http://schemas.microsoft.com/office/drawing/2014/main" id="{499D20BC-A367-4599-A8C9-782F29DED9C7}"/>
              </a:ext>
            </a:extLst>
          </p:cNvPr>
          <p:cNvCxnSpPr>
            <a:cxnSpLocks/>
          </p:cNvCxnSpPr>
          <p:nvPr/>
        </p:nvCxnSpPr>
        <p:spPr bwMode="auto">
          <a:xfrm flipH="1">
            <a:off x="4465357" y="1755605"/>
            <a:ext cx="54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직선 연결선 30">
            <a:extLst>
              <a:ext uri="{FF2B5EF4-FFF2-40B4-BE49-F238E27FC236}">
                <a16:creationId xmlns="" xmlns:a16="http://schemas.microsoft.com/office/drawing/2014/main" id="{499D20BC-A367-4599-A8C9-782F29DED9C7}"/>
              </a:ext>
            </a:extLst>
          </p:cNvPr>
          <p:cNvCxnSpPr>
            <a:cxnSpLocks/>
          </p:cNvCxnSpPr>
          <p:nvPr/>
        </p:nvCxnSpPr>
        <p:spPr bwMode="auto">
          <a:xfrm flipH="1">
            <a:off x="4465357" y="3214272"/>
            <a:ext cx="54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직선 연결선 31">
            <a:extLst>
              <a:ext uri="{FF2B5EF4-FFF2-40B4-BE49-F238E27FC236}">
                <a16:creationId xmlns="" xmlns:a16="http://schemas.microsoft.com/office/drawing/2014/main" id="{499D20BC-A367-4599-A8C9-782F29DED9C7}"/>
              </a:ext>
            </a:extLst>
          </p:cNvPr>
          <p:cNvCxnSpPr>
            <a:cxnSpLocks/>
          </p:cNvCxnSpPr>
          <p:nvPr/>
        </p:nvCxnSpPr>
        <p:spPr bwMode="auto">
          <a:xfrm flipH="1">
            <a:off x="4465357" y="2460619"/>
            <a:ext cx="54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084" y="1430629"/>
            <a:ext cx="555946" cy="555946"/>
          </a:xfrm>
          <a:prstGeom prst="rect">
            <a:avLst/>
          </a:prstGeom>
        </p:spPr>
      </p:pic>
      <p:pic>
        <p:nvPicPr>
          <p:cNvPr id="7" name="그림 6" descr="PC에 대한 이미지 검색결과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40" y="1534125"/>
            <a:ext cx="538378" cy="3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084" y="2132856"/>
            <a:ext cx="555946" cy="555946"/>
          </a:xfrm>
          <a:prstGeom prst="rect">
            <a:avLst/>
          </a:prstGeom>
        </p:spPr>
      </p:pic>
      <p:pic>
        <p:nvPicPr>
          <p:cNvPr id="9" name="그림 8" descr="PC에 대한 이미지 검색결과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40" y="2236352"/>
            <a:ext cx="538378" cy="3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084" y="2857898"/>
            <a:ext cx="555946" cy="555946"/>
          </a:xfrm>
          <a:prstGeom prst="rect">
            <a:avLst/>
          </a:prstGeom>
        </p:spPr>
      </p:pic>
      <p:pic>
        <p:nvPicPr>
          <p:cNvPr id="11" name="그림 10" descr="PC에 대한 이미지 검색결과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40" y="2961394"/>
            <a:ext cx="538378" cy="3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6134" y="1430629"/>
            <a:ext cx="555946" cy="555946"/>
          </a:xfrm>
          <a:prstGeom prst="rect">
            <a:avLst/>
          </a:prstGeom>
        </p:spPr>
      </p:pic>
      <p:pic>
        <p:nvPicPr>
          <p:cNvPr id="13" name="그림 12" descr="PC에 대한 이미지 검색결과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392" y="1534125"/>
            <a:ext cx="538378" cy="3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6134" y="2132856"/>
            <a:ext cx="555946" cy="555946"/>
          </a:xfrm>
          <a:prstGeom prst="rect">
            <a:avLst/>
          </a:prstGeom>
        </p:spPr>
      </p:pic>
      <p:pic>
        <p:nvPicPr>
          <p:cNvPr id="15" name="그림 14" descr="PC에 대한 이미지 검색결과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392" y="2236352"/>
            <a:ext cx="538378" cy="3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6134" y="2857898"/>
            <a:ext cx="555946" cy="555946"/>
          </a:xfrm>
          <a:prstGeom prst="rect">
            <a:avLst/>
          </a:prstGeom>
        </p:spPr>
      </p:pic>
      <p:pic>
        <p:nvPicPr>
          <p:cNvPr id="17" name="그림 16" descr="PC에 대한 이미지 검색결과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392" y="2961394"/>
            <a:ext cx="538378" cy="3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92" descr="C:\WINDOWS\Application Data\Microsoft\Media Catalog\attview_0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47" y="4600632"/>
            <a:ext cx="69092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" descr="서버에 대한 이미지 검색결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65" y="5340136"/>
            <a:ext cx="497251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4658866" y="5693186"/>
            <a:ext cx="756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latin typeface="+mj-lt"/>
              </a:rPr>
              <a:t>LIMS Server</a:t>
            </a:r>
          </a:p>
        </p:txBody>
      </p:sp>
      <p:pic>
        <p:nvPicPr>
          <p:cNvPr id="50" name="그림 49">
            <a:extLst>
              <a:ext uri="{FF2B5EF4-FFF2-40B4-BE49-F238E27FC236}">
                <a16:creationId xmlns="" xmlns:a16="http://schemas.microsoft.com/office/drawing/2014/main" id="{5153459C-7C36-4BED-8A40-78509304ED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1727" y="4735527"/>
            <a:ext cx="778579" cy="45021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718198" y="517336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 smtClean="0">
                <a:latin typeface="+mj-lt"/>
              </a:rPr>
              <a:t>LES Data</a:t>
            </a:r>
          </a:p>
          <a:p>
            <a:pPr algn="ctr"/>
            <a:r>
              <a:rPr lang="ko-KR" altLang="en-US" sz="800" dirty="0" smtClean="0">
                <a:latin typeface="+mj-lt"/>
              </a:rPr>
              <a:t>전자시험일지</a:t>
            </a:r>
            <a:endParaRPr lang="ko-KR" altLang="en-US" sz="800" dirty="0">
              <a:latin typeface="+mj-lt"/>
            </a:endParaRPr>
          </a:p>
        </p:txBody>
      </p:sp>
      <p:pic>
        <p:nvPicPr>
          <p:cNvPr id="52" name="Picture 2" descr="http://iran-banner.com/Portals/0/productimages/207492_01bd7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514" y="4654632"/>
            <a:ext cx="811907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594604" y="5166717"/>
            <a:ext cx="7382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/>
              <a:t>LIMS Data</a:t>
            </a:r>
            <a:endParaRPr lang="ko-KR" altLang="en-US" sz="800" dirty="0"/>
          </a:p>
        </p:txBody>
      </p:sp>
      <p:cxnSp>
        <p:nvCxnSpPr>
          <p:cNvPr id="58" name="직선 연결선 57">
            <a:extLst>
              <a:ext uri="{FF2B5EF4-FFF2-40B4-BE49-F238E27FC236}">
                <a16:creationId xmlns="" xmlns:a16="http://schemas.microsoft.com/office/drawing/2014/main" id="{499D20BC-A367-4599-A8C9-782F29DED9C7}"/>
              </a:ext>
            </a:extLst>
          </p:cNvPr>
          <p:cNvCxnSpPr>
            <a:cxnSpLocks/>
          </p:cNvCxnSpPr>
          <p:nvPr/>
        </p:nvCxnSpPr>
        <p:spPr bwMode="auto">
          <a:xfrm flipH="1">
            <a:off x="978956" y="4948802"/>
            <a:ext cx="54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59" name="그림 5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600632"/>
            <a:ext cx="720000" cy="720000"/>
          </a:xfrm>
          <a:prstGeom prst="rect">
            <a:avLst/>
          </a:prstGeom>
        </p:spPr>
      </p:pic>
      <p:pic>
        <p:nvPicPr>
          <p:cNvPr id="60" name="그림 59" descr="PC에 대한 이미지 검색결과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04" y="4690632"/>
            <a:ext cx="83313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연결선: 꺾임 31">
            <a:extLst>
              <a:ext uri="{FF2B5EF4-FFF2-40B4-BE49-F238E27FC236}">
                <a16:creationId xmlns="" xmlns:a16="http://schemas.microsoft.com/office/drawing/2014/main" id="{95DA2D12-6F2D-4291-B2FA-A58455A7CD0D}"/>
              </a:ext>
            </a:extLst>
          </p:cNvPr>
          <p:cNvCxnSpPr>
            <a:cxnSpLocks/>
          </p:cNvCxnSpPr>
          <p:nvPr/>
        </p:nvCxnSpPr>
        <p:spPr bwMode="auto">
          <a:xfrm flipV="1">
            <a:off x="2195736" y="4951110"/>
            <a:ext cx="612000" cy="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699792" y="5249559"/>
            <a:ext cx="732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latin typeface="+mj-lt"/>
              </a:rPr>
              <a:t>CDS Server</a:t>
            </a:r>
          </a:p>
        </p:txBody>
      </p:sp>
      <p:cxnSp>
        <p:nvCxnSpPr>
          <p:cNvPr id="65" name="연결선: 꺾임 31">
            <a:extLst>
              <a:ext uri="{FF2B5EF4-FFF2-40B4-BE49-F238E27FC236}">
                <a16:creationId xmlns="" xmlns:a16="http://schemas.microsoft.com/office/drawing/2014/main" id="{95DA2D12-6F2D-4291-B2FA-A58455A7CD0D}"/>
              </a:ext>
            </a:extLst>
          </p:cNvPr>
          <p:cNvCxnSpPr>
            <a:cxnSpLocks/>
          </p:cNvCxnSpPr>
          <p:nvPr/>
        </p:nvCxnSpPr>
        <p:spPr bwMode="auto">
          <a:xfrm flipV="1">
            <a:off x="3347864" y="4948339"/>
            <a:ext cx="1244254" cy="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7" name="직사각형 66">
            <a:extLst>
              <a:ext uri="{FF2B5EF4-FFF2-40B4-BE49-F238E27FC236}">
                <a16:creationId xmlns="" xmlns:a16="http://schemas.microsoft.com/office/drawing/2014/main" id="{F406CE5D-B4D1-4605-A082-8A6D868B92BF}"/>
              </a:ext>
            </a:extLst>
          </p:cNvPr>
          <p:cNvSpPr/>
          <p:nvPr/>
        </p:nvSpPr>
        <p:spPr>
          <a:xfrm>
            <a:off x="896519" y="986239"/>
            <a:ext cx="867169" cy="367337"/>
          </a:xfrm>
          <a:prstGeom prst="rect">
            <a:avLst/>
          </a:prstGeom>
          <a:solidFill>
            <a:schemeClr val="bg1"/>
          </a:solidFill>
        </p:spPr>
        <p:txBody>
          <a:bodyPr wrap="square" lIns="89465" tIns="44732" rIns="89465" bIns="44732">
            <a:spAutoFit/>
          </a:bodyPr>
          <a:lstStyle/>
          <a:p>
            <a:pPr defTabSz="894666" latinLnBrk="1">
              <a:defRPr/>
            </a:pPr>
            <a:r>
              <a:rPr lang="en-US" altLang="ko-KR" spc="-98" dirty="0" smtClean="0">
                <a:solidFill>
                  <a:schemeClr val="accent3">
                    <a:lumMod val="50000"/>
                  </a:schemeClr>
                </a:solidFill>
                <a:latin typeface="다음_SemiBold" pitchFamily="2" charset="-127"/>
                <a:ea typeface="다음_SemiBold" pitchFamily="2" charset="-127"/>
              </a:rPr>
              <a:t>CDS</a:t>
            </a:r>
            <a:r>
              <a:rPr lang="ko-KR" altLang="en-US" spc="-98" dirty="0" smtClean="0">
                <a:solidFill>
                  <a:schemeClr val="accent3">
                    <a:lumMod val="50000"/>
                  </a:schemeClr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pc="-98" dirty="0">
                <a:solidFill>
                  <a:schemeClr val="accent3">
                    <a:lumMod val="50000"/>
                  </a:schemeClr>
                </a:solidFill>
                <a:latin typeface="다음_SemiBold" pitchFamily="2" charset="-127"/>
                <a:ea typeface="다음_SemiBold" pitchFamily="2" charset="-127"/>
              </a:rPr>
              <a:t>구성도</a:t>
            </a:r>
            <a:endParaRPr lang="ko-KR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" name="직사각형 67"/>
          <p:cNvSpPr/>
          <p:nvPr/>
        </p:nvSpPr>
        <p:spPr bwMode="auto">
          <a:xfrm>
            <a:off x="827584" y="980728"/>
            <a:ext cx="8516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>
              <a:latin typeface="Arial" pitchFamily="12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012160" y="1539721"/>
            <a:ext cx="809593" cy="719630"/>
            <a:chOff x="5940152" y="1341944"/>
            <a:chExt cx="809593" cy="719630"/>
          </a:xfrm>
        </p:grpSpPr>
        <p:pic>
          <p:nvPicPr>
            <p:cNvPr id="33" name="그림 32" descr="PC에 대한 이미지 검색결과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341944"/>
              <a:ext cx="666504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5940152" y="1723020"/>
              <a:ext cx="809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 smtClean="0"/>
                <a:t>Analysis Result  (PDF)</a:t>
              </a:r>
              <a:endParaRPr lang="ko-KR" altLang="en-US" sz="800" dirty="0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722847" y="2051519"/>
            <a:ext cx="809593" cy="947226"/>
            <a:chOff x="7794855" y="2015054"/>
            <a:chExt cx="809593" cy="947226"/>
          </a:xfrm>
        </p:grpSpPr>
        <p:pic>
          <p:nvPicPr>
            <p:cNvPr id="34" name="Picture 492" descr="C:\WINDOWS\Application Data\Microsoft\Media Catalog\attview_09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7121" y="2015054"/>
              <a:ext cx="656379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7794855" y="2623726"/>
              <a:ext cx="809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 smtClean="0"/>
                <a:t>CDS Server  Result Data</a:t>
              </a:r>
              <a:endParaRPr lang="ko-KR" altLang="en-US" sz="800" dirty="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627784" y="694576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/>
              <a:t>전송방식 검증</a:t>
            </a:r>
            <a:endParaRPr lang="ko-KR" altLang="en-US" sz="16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544064" y="694576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/>
              <a:t>데이터 검증</a:t>
            </a:r>
            <a:endParaRPr lang="ko-KR" altLang="en-US" sz="1600" b="1" dirty="0"/>
          </a:p>
        </p:txBody>
      </p:sp>
      <p:grpSp>
        <p:nvGrpSpPr>
          <p:cNvPr id="81" name="그룹 80"/>
          <p:cNvGrpSpPr/>
          <p:nvPr/>
        </p:nvGrpSpPr>
        <p:grpSpPr>
          <a:xfrm>
            <a:off x="6012160" y="2276872"/>
            <a:ext cx="809593" cy="719630"/>
            <a:chOff x="5940152" y="1341944"/>
            <a:chExt cx="809593" cy="719630"/>
          </a:xfrm>
        </p:grpSpPr>
        <p:pic>
          <p:nvPicPr>
            <p:cNvPr id="82" name="그림 81" descr="PC에 대한 이미지 검색결과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341944"/>
              <a:ext cx="666504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5940152" y="1723020"/>
              <a:ext cx="809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 smtClean="0"/>
                <a:t>Analysis Result (PDF)</a:t>
              </a:r>
              <a:endParaRPr lang="ko-KR" altLang="en-US" sz="800" dirty="0"/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6012160" y="2998327"/>
            <a:ext cx="809593" cy="719630"/>
            <a:chOff x="5940152" y="1341944"/>
            <a:chExt cx="809593" cy="719630"/>
          </a:xfrm>
        </p:grpSpPr>
        <p:pic>
          <p:nvPicPr>
            <p:cNvPr id="89" name="그림 88" descr="PC에 대한 이미지 검색결과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341944"/>
              <a:ext cx="666504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TextBox 89"/>
            <p:cNvSpPr txBox="1"/>
            <p:nvPr/>
          </p:nvSpPr>
          <p:spPr>
            <a:xfrm>
              <a:off x="5940152" y="1723020"/>
              <a:ext cx="809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 smtClean="0"/>
                <a:t>Analysis Result (PDF)</a:t>
              </a:r>
              <a:endParaRPr lang="ko-KR" altLang="en-US" sz="800" dirty="0"/>
            </a:p>
          </p:txBody>
        </p:sp>
      </p:grpSp>
      <p:sp>
        <p:nvSpPr>
          <p:cNvPr id="91" name="왼쪽/오른쪽 화살표 90"/>
          <p:cNvSpPr/>
          <p:nvPr/>
        </p:nvSpPr>
        <p:spPr bwMode="auto">
          <a:xfrm rot="10800000">
            <a:off x="6761848" y="2451222"/>
            <a:ext cx="939218" cy="1440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rgbClr val="9BD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sp>
        <p:nvSpPr>
          <p:cNvPr id="92" name="왼쪽/오른쪽 화살표 91"/>
          <p:cNvSpPr/>
          <p:nvPr/>
        </p:nvSpPr>
        <p:spPr bwMode="auto">
          <a:xfrm rot="12000000">
            <a:off x="6822452" y="1949547"/>
            <a:ext cx="939218" cy="1440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rgbClr val="9BD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sp>
        <p:nvSpPr>
          <p:cNvPr id="93" name="왼쪽/오른쪽 화살표 92"/>
          <p:cNvSpPr/>
          <p:nvPr/>
        </p:nvSpPr>
        <p:spPr bwMode="auto">
          <a:xfrm rot="9600000" flipH="1">
            <a:off x="6822452" y="2937202"/>
            <a:ext cx="939218" cy="1440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rgbClr val="9BD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cxnSp>
        <p:nvCxnSpPr>
          <p:cNvPr id="36" name="꺾인 연결선 35"/>
          <p:cNvCxnSpPr/>
          <p:nvPr/>
        </p:nvCxnSpPr>
        <p:spPr bwMode="auto">
          <a:xfrm rot="16200000" flipH="1">
            <a:off x="3554999" y="5108897"/>
            <a:ext cx="685504" cy="367708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직사각형 77">
            <a:extLst>
              <a:ext uri="{FF2B5EF4-FFF2-40B4-BE49-F238E27FC236}">
                <a16:creationId xmlns="" xmlns:a16="http://schemas.microsoft.com/office/drawing/2014/main" id="{F406CE5D-B4D1-4605-A082-8A6D868B92BF}"/>
              </a:ext>
            </a:extLst>
          </p:cNvPr>
          <p:cNvSpPr/>
          <p:nvPr/>
        </p:nvSpPr>
        <p:spPr>
          <a:xfrm>
            <a:off x="896519" y="4010575"/>
            <a:ext cx="867169" cy="367337"/>
          </a:xfrm>
          <a:prstGeom prst="rect">
            <a:avLst/>
          </a:prstGeom>
          <a:solidFill>
            <a:schemeClr val="bg1"/>
          </a:solidFill>
        </p:spPr>
        <p:txBody>
          <a:bodyPr wrap="square" lIns="89465" tIns="44732" rIns="89465" bIns="44732">
            <a:spAutoFit/>
          </a:bodyPr>
          <a:lstStyle/>
          <a:p>
            <a:pPr defTabSz="894666" latinLnBrk="1">
              <a:defRPr/>
            </a:pPr>
            <a:r>
              <a:rPr lang="en-US" altLang="ko-KR" spc="-98" dirty="0" smtClean="0">
                <a:solidFill>
                  <a:schemeClr val="accent3">
                    <a:lumMod val="50000"/>
                  </a:schemeClr>
                </a:solidFill>
                <a:latin typeface="다음_SemiBold" pitchFamily="2" charset="-127"/>
                <a:ea typeface="다음_SemiBold" pitchFamily="2" charset="-127"/>
              </a:rPr>
              <a:t>Data Flow</a:t>
            </a:r>
            <a:endParaRPr lang="ko-KR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9" name="직사각형 78"/>
          <p:cNvSpPr/>
          <p:nvPr/>
        </p:nvSpPr>
        <p:spPr bwMode="auto">
          <a:xfrm>
            <a:off x="827584" y="4005064"/>
            <a:ext cx="8516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>
              <a:latin typeface="Arial" pitchFamily="124" charset="0"/>
            </a:endParaRPr>
          </a:p>
        </p:txBody>
      </p:sp>
      <p:pic>
        <p:nvPicPr>
          <p:cNvPr id="80" name="Picture 4" descr="certificate of analysis에 대한 이미지 검색결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86" y="4735527"/>
            <a:ext cx="642591" cy="7692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7869468" y="5570075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latin typeface="+mj-lt"/>
              </a:rPr>
              <a:t>시험기록</a:t>
            </a:r>
            <a:r>
              <a:rPr lang="ko-KR" altLang="en-US" sz="800" dirty="0">
                <a:latin typeface="+mj-lt"/>
              </a:rPr>
              <a:t>서</a:t>
            </a:r>
          </a:p>
        </p:txBody>
      </p:sp>
      <p:sp>
        <p:nvSpPr>
          <p:cNvPr id="39" name="오른쪽 화살표 38"/>
          <p:cNvSpPr/>
          <p:nvPr/>
        </p:nvSpPr>
        <p:spPr bwMode="auto">
          <a:xfrm>
            <a:off x="7422392" y="4828925"/>
            <a:ext cx="320754" cy="27000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9BD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40630" y="4929635"/>
            <a:ext cx="7232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latin typeface="+mj-lt"/>
              </a:rPr>
              <a:t>Result Data</a:t>
            </a:r>
            <a:endParaRPr lang="ko-KR" altLang="en-US" sz="800" dirty="0"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02632" y="5616948"/>
            <a:ext cx="7280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latin typeface="+mj-lt"/>
              </a:rPr>
              <a:t>SDMS Data</a:t>
            </a:r>
            <a:endParaRPr lang="ko-KR" altLang="en-US" sz="800" dirty="0"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803618" y="4731585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latin typeface="+mj-lt"/>
              </a:rPr>
              <a:t>PDF to Txt</a:t>
            </a:r>
            <a:endParaRPr lang="ko-KR" altLang="en-US" sz="800" dirty="0"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614924" y="4731585"/>
            <a:ext cx="8883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latin typeface="+mj-lt"/>
              </a:rPr>
              <a:t>Analysis Result</a:t>
            </a:r>
            <a:endParaRPr lang="ko-KR" altLang="en-US" sz="800" dirty="0">
              <a:latin typeface="+mj-lt"/>
            </a:endParaRPr>
          </a:p>
        </p:txBody>
      </p:sp>
      <p:cxnSp>
        <p:nvCxnSpPr>
          <p:cNvPr id="86" name="연결선: 꺾임 31">
            <a:extLst>
              <a:ext uri="{FF2B5EF4-FFF2-40B4-BE49-F238E27FC236}">
                <a16:creationId xmlns="" xmlns:a16="http://schemas.microsoft.com/office/drawing/2014/main" id="{95DA2D12-6F2D-4291-B2FA-A58455A7CD0D}"/>
              </a:ext>
            </a:extLst>
          </p:cNvPr>
          <p:cNvCxnSpPr>
            <a:cxnSpLocks/>
          </p:cNvCxnSpPr>
          <p:nvPr/>
        </p:nvCxnSpPr>
        <p:spPr bwMode="auto">
          <a:xfrm flipV="1">
            <a:off x="5607544" y="4948339"/>
            <a:ext cx="900000" cy="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1377360" y="5174916"/>
            <a:ext cx="8883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latin typeface="+mj-lt"/>
              </a:rPr>
              <a:t>Analysis Result</a:t>
            </a:r>
            <a:endParaRPr lang="ko-KR" alt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3006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모서리가 둥근 직사각형 83"/>
          <p:cNvSpPr/>
          <p:nvPr/>
        </p:nvSpPr>
        <p:spPr bwMode="auto">
          <a:xfrm>
            <a:off x="3559509" y="3776948"/>
            <a:ext cx="1872208" cy="1506504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sp>
        <p:nvSpPr>
          <p:cNvPr id="83" name="모서리가 둥근 직사각형 82"/>
          <p:cNvSpPr/>
          <p:nvPr/>
        </p:nvSpPr>
        <p:spPr bwMode="auto">
          <a:xfrm>
            <a:off x="6291434" y="3776948"/>
            <a:ext cx="1872208" cy="1506504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sp>
        <p:nvSpPr>
          <p:cNvPr id="82" name="모서리가 둥근 직사각형 81"/>
          <p:cNvSpPr/>
          <p:nvPr/>
        </p:nvSpPr>
        <p:spPr bwMode="auto">
          <a:xfrm>
            <a:off x="827584" y="3776948"/>
            <a:ext cx="1872208" cy="1506504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</a:t>
            </a:r>
            <a:r>
              <a:rPr lang="en-US" altLang="ko-KR" dirty="0" smtClean="0"/>
              <a:t>. IQ / OQ / PQ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683568" y="1971084"/>
            <a:ext cx="1584176" cy="50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 smtClean="0">
                <a:latin typeface="+mj-lt"/>
                <a:ea typeface="+mj-ea"/>
              </a:rPr>
              <a:t>테스트 실시계획서 작성</a:t>
            </a:r>
            <a:endParaRPr lang="en-US" altLang="ko-KR" sz="1000" b="1" dirty="0" smtClean="0">
              <a:latin typeface="+mj-lt"/>
              <a:ea typeface="+mj-e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latin typeface="+mj-lt"/>
                <a:ea typeface="+mj-ea"/>
              </a:rPr>
              <a:t>(Test Protocol)</a:t>
            </a:r>
            <a:endParaRPr lang="ko-KR" altLang="en-US" sz="1000" b="1" dirty="0" smtClean="0">
              <a:latin typeface="+mj-lt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2771800" y="1971084"/>
            <a:ext cx="1224136" cy="50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 smtClean="0">
                <a:latin typeface="+mj-lt"/>
                <a:ea typeface="+mj-ea"/>
              </a:rPr>
              <a:t>테스트</a:t>
            </a:r>
            <a:r>
              <a:rPr lang="en-US" altLang="ko-KR" sz="1000" b="1" dirty="0" smtClean="0">
                <a:latin typeface="+mj-lt"/>
                <a:ea typeface="+mj-ea"/>
              </a:rPr>
              <a:t> </a:t>
            </a:r>
            <a:r>
              <a:rPr lang="ko-KR" altLang="en-US" sz="1000" b="1" dirty="0" smtClean="0">
                <a:latin typeface="+mj-lt"/>
                <a:ea typeface="+mj-ea"/>
              </a:rPr>
              <a:t>수행</a:t>
            </a:r>
            <a:endParaRPr lang="en-US" altLang="ko-KR" sz="1000" b="1" dirty="0" smtClean="0">
              <a:latin typeface="+mj-lt"/>
              <a:ea typeface="+mj-e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latin typeface="+mj-lt"/>
                <a:ea typeface="+mj-ea"/>
              </a:rPr>
              <a:t>(Test Execution)</a:t>
            </a:r>
            <a:endParaRPr lang="ko-KR" altLang="en-US" sz="1000" b="1" dirty="0" smtClean="0">
              <a:latin typeface="+mj-lt"/>
              <a:ea typeface="+mj-ea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6855847" y="1971084"/>
            <a:ext cx="1460569" cy="50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 smtClean="0">
                <a:latin typeface="+mj-lt"/>
                <a:ea typeface="+mj-ea"/>
              </a:rPr>
              <a:t>테스트 결과보고서</a:t>
            </a:r>
            <a:endParaRPr lang="en-US" altLang="ko-KR" sz="1000" b="1" dirty="0" smtClean="0">
              <a:latin typeface="+mj-lt"/>
              <a:ea typeface="+mj-e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latin typeface="+mj-lt"/>
                <a:ea typeface="+mj-ea"/>
              </a:rPr>
              <a:t>(Test Report)</a:t>
            </a:r>
            <a:endParaRPr lang="ko-KR" altLang="en-US" sz="1000" b="1" dirty="0" smtClean="0">
              <a:latin typeface="+mj-lt"/>
              <a:ea typeface="+mj-ea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83568" y="5391203"/>
            <a:ext cx="2160000" cy="540321"/>
          </a:xfrm>
          <a:prstGeom prst="roundRect">
            <a:avLst>
              <a:gd name="adj" fmla="val 2427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ko-KR" sz="1000" dirty="0" smtClean="0">
                <a:latin typeface="+mj-lt"/>
                <a:ea typeface="+mj-ea"/>
              </a:rPr>
              <a:t>System  Infrastructure &amp; S/W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ko-KR" sz="1000" dirty="0" smtClean="0">
                <a:latin typeface="+mj-lt"/>
                <a:ea typeface="+mj-ea"/>
              </a:rPr>
              <a:t>LIMS&amp;SDMS S/W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ko-KR" sz="1000" dirty="0" smtClean="0">
                <a:latin typeface="+mj-lt"/>
                <a:ea typeface="+mj-ea"/>
              </a:rPr>
              <a:t>SDMS&amp;LES</a:t>
            </a:r>
            <a:r>
              <a:rPr lang="ko-KR" altLang="en-US" sz="1000" dirty="0" smtClean="0">
                <a:latin typeface="+mj-lt"/>
                <a:ea typeface="+mj-ea"/>
              </a:rPr>
              <a:t> 연</a:t>
            </a:r>
            <a:r>
              <a:rPr lang="ko-KR" altLang="en-US" sz="1000" dirty="0">
                <a:latin typeface="+mj-lt"/>
                <a:ea typeface="+mj-ea"/>
              </a:rPr>
              <a:t>동</a:t>
            </a:r>
            <a:endParaRPr lang="ko-KR" altLang="en-US" sz="1000" dirty="0" smtClean="0">
              <a:latin typeface="+mj-lt"/>
              <a:ea typeface="+mj-ea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3419992" y="3632948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 smtClean="0">
                <a:latin typeface="+mj-lt"/>
                <a:ea typeface="+mj-ea"/>
              </a:rPr>
              <a:t>운전 </a:t>
            </a:r>
            <a:r>
              <a:rPr lang="ko-KR" altLang="en-US" sz="1000" b="1" dirty="0" err="1" smtClean="0">
                <a:latin typeface="+mj-lt"/>
                <a:ea typeface="+mj-ea"/>
              </a:rPr>
              <a:t>적격성평가</a:t>
            </a:r>
            <a:r>
              <a:rPr lang="ko-KR" altLang="en-US" sz="1000" b="1" dirty="0" smtClean="0">
                <a:latin typeface="+mj-lt"/>
                <a:ea typeface="+mj-ea"/>
              </a:rPr>
              <a:t> </a:t>
            </a:r>
            <a:r>
              <a:rPr lang="en-US" altLang="ko-KR" sz="1000" b="1" dirty="0" smtClean="0">
                <a:latin typeface="+mj-lt"/>
                <a:ea typeface="+mj-ea"/>
              </a:rPr>
              <a:t>(OQ)</a:t>
            </a:r>
            <a:endParaRPr lang="ko-KR" altLang="en-US" sz="1000" b="1" dirty="0" smtClean="0">
              <a:latin typeface="+mj-lt"/>
              <a:ea typeface="+mj-ea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6156416" y="3632948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 smtClean="0">
                <a:latin typeface="+mj-lt"/>
                <a:ea typeface="+mj-ea"/>
              </a:rPr>
              <a:t>성능</a:t>
            </a:r>
            <a:r>
              <a:rPr lang="en-US" altLang="ko-KR" sz="1000" b="1" dirty="0" smtClean="0">
                <a:latin typeface="+mj-lt"/>
                <a:ea typeface="+mj-ea"/>
              </a:rPr>
              <a:t> </a:t>
            </a:r>
            <a:r>
              <a:rPr lang="ko-KR" altLang="en-US" sz="1000" b="1" dirty="0" err="1" smtClean="0">
                <a:latin typeface="+mj-lt"/>
                <a:ea typeface="+mj-ea"/>
              </a:rPr>
              <a:t>적격성평가</a:t>
            </a:r>
            <a:r>
              <a:rPr lang="ko-KR" altLang="en-US" sz="1000" b="1" dirty="0" smtClean="0">
                <a:latin typeface="+mj-lt"/>
                <a:ea typeface="+mj-ea"/>
              </a:rPr>
              <a:t> </a:t>
            </a:r>
            <a:r>
              <a:rPr lang="en-US" altLang="ko-KR" sz="1000" b="1" dirty="0" smtClean="0">
                <a:latin typeface="+mj-lt"/>
                <a:ea typeface="+mj-ea"/>
              </a:rPr>
              <a:t>(PQ)</a:t>
            </a:r>
            <a:endParaRPr lang="ko-KR" altLang="en-US" sz="1000" b="1" dirty="0" smtClean="0">
              <a:latin typeface="+mj-lt"/>
              <a:ea typeface="+mj-ea"/>
            </a:endParaRPr>
          </a:p>
        </p:txBody>
      </p:sp>
      <p:sp>
        <p:nvSpPr>
          <p:cNvPr id="10" name="순서도: 문서 9"/>
          <p:cNvSpPr/>
          <p:nvPr/>
        </p:nvSpPr>
        <p:spPr bwMode="auto">
          <a:xfrm>
            <a:off x="954788" y="4205472"/>
            <a:ext cx="1440000" cy="360000"/>
          </a:xfrm>
          <a:prstGeom prst="flowChartDocument">
            <a:avLst/>
          </a:prstGeom>
          <a:solidFill>
            <a:srgbClr val="CAE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dirty="0" smtClean="0">
                <a:latin typeface="+mj-lt"/>
                <a:ea typeface="+mj-ea"/>
              </a:rPr>
              <a:t>IQ Protocol</a:t>
            </a:r>
            <a:endParaRPr lang="ko-KR" altLang="en-US" sz="1000" dirty="0" smtClean="0">
              <a:latin typeface="+mj-lt"/>
              <a:ea typeface="+mj-ea"/>
            </a:endParaRPr>
          </a:p>
        </p:txBody>
      </p:sp>
      <p:sp>
        <p:nvSpPr>
          <p:cNvPr id="17" name="순서도: 문서 16"/>
          <p:cNvSpPr/>
          <p:nvPr/>
        </p:nvSpPr>
        <p:spPr bwMode="auto">
          <a:xfrm>
            <a:off x="3691212" y="4205472"/>
            <a:ext cx="1440000" cy="360000"/>
          </a:xfrm>
          <a:prstGeom prst="flowChartDocument">
            <a:avLst/>
          </a:prstGeom>
          <a:solidFill>
            <a:srgbClr val="CAE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dirty="0" smtClean="0">
                <a:latin typeface="+mj-lt"/>
                <a:ea typeface="+mj-ea"/>
              </a:rPr>
              <a:t>OQ Protocol</a:t>
            </a:r>
            <a:endParaRPr lang="ko-KR" altLang="en-US" sz="1000" dirty="0" smtClean="0">
              <a:latin typeface="+mj-lt"/>
              <a:ea typeface="+mj-ea"/>
            </a:endParaRPr>
          </a:p>
        </p:txBody>
      </p:sp>
      <p:sp>
        <p:nvSpPr>
          <p:cNvPr id="19" name="순서도: 문서 18"/>
          <p:cNvSpPr/>
          <p:nvPr/>
        </p:nvSpPr>
        <p:spPr bwMode="auto">
          <a:xfrm>
            <a:off x="6427636" y="4205472"/>
            <a:ext cx="1440000" cy="360000"/>
          </a:xfrm>
          <a:prstGeom prst="flowChartDocument">
            <a:avLst/>
          </a:prstGeom>
          <a:solidFill>
            <a:srgbClr val="CAE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dirty="0" smtClean="0">
                <a:latin typeface="+mj-lt"/>
                <a:ea typeface="+mj-ea"/>
              </a:rPr>
              <a:t>PQ Protocol</a:t>
            </a:r>
            <a:endParaRPr lang="ko-KR" altLang="en-US" sz="1000" dirty="0" smtClean="0">
              <a:latin typeface="+mj-lt"/>
              <a:ea typeface="+mj-ea"/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3419992" y="5391203"/>
            <a:ext cx="2160000" cy="540321"/>
          </a:xfrm>
          <a:prstGeom prst="roundRect">
            <a:avLst>
              <a:gd name="adj" fmla="val 2427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ko-KR" sz="1000" dirty="0" smtClean="0">
                <a:latin typeface="+mj-lt"/>
                <a:ea typeface="+mj-ea"/>
              </a:rPr>
              <a:t>LIMS Module</a:t>
            </a:r>
            <a:br>
              <a:rPr lang="en-US" altLang="ko-KR" sz="1000" dirty="0" smtClean="0">
                <a:latin typeface="+mj-lt"/>
                <a:ea typeface="+mj-ea"/>
              </a:rPr>
            </a:br>
            <a:r>
              <a:rPr lang="en-US" altLang="ko-KR" sz="1000" dirty="0" smtClean="0">
                <a:latin typeface="+mj-lt"/>
                <a:ea typeface="+mj-ea"/>
              </a:rPr>
              <a:t>Unit &amp; Configuration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ko-KR" sz="1000" dirty="0" smtClean="0">
                <a:latin typeface="+mj-lt"/>
                <a:ea typeface="+mj-ea"/>
              </a:rPr>
              <a:t>LIMS Module Integration</a:t>
            </a: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6156416" y="5391203"/>
            <a:ext cx="2160000" cy="540321"/>
          </a:xfrm>
          <a:prstGeom prst="roundRect">
            <a:avLst>
              <a:gd name="adj" fmla="val 2427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ko-KR" sz="1000" dirty="0" smtClean="0">
                <a:latin typeface="+mj-lt"/>
                <a:ea typeface="+mj-ea"/>
              </a:rPr>
              <a:t>Business Process</a:t>
            </a:r>
            <a:br>
              <a:rPr lang="en-US" altLang="ko-KR" sz="1000" dirty="0" smtClean="0">
                <a:latin typeface="+mj-lt"/>
                <a:ea typeface="+mj-ea"/>
              </a:rPr>
            </a:br>
            <a:r>
              <a:rPr lang="en-US" altLang="ko-KR" sz="1000" dirty="0" smtClean="0">
                <a:latin typeface="+mj-lt"/>
                <a:ea typeface="+mj-ea"/>
              </a:rPr>
              <a:t>(Material, Product, SDMS,</a:t>
            </a:r>
            <a:r>
              <a:rPr lang="en-US" altLang="ko-KR" sz="1000" dirty="0">
                <a:latin typeface="+mj-lt"/>
                <a:ea typeface="+mj-ea"/>
              </a:rPr>
              <a:t> </a:t>
            </a:r>
            <a:r>
              <a:rPr lang="en-US" altLang="ko-KR" sz="1000" dirty="0" smtClean="0">
                <a:latin typeface="+mj-lt"/>
                <a:ea typeface="+mj-ea"/>
              </a:rPr>
              <a:t/>
            </a:r>
            <a:br>
              <a:rPr lang="en-US" altLang="ko-KR" sz="1000" dirty="0" smtClean="0">
                <a:latin typeface="+mj-lt"/>
                <a:ea typeface="+mj-ea"/>
              </a:rPr>
            </a:br>
            <a:r>
              <a:rPr lang="en-US" altLang="ko-KR" sz="1000" dirty="0" smtClean="0">
                <a:latin typeface="+mj-lt"/>
                <a:ea typeface="+mj-ea"/>
              </a:rPr>
              <a:t> LES) </a:t>
            </a:r>
            <a:endParaRPr lang="ko-KR" altLang="en-US" sz="1000" dirty="0" smtClean="0">
              <a:latin typeface="+mj-lt"/>
              <a:ea typeface="+mj-ea"/>
            </a:endParaRPr>
          </a:p>
        </p:txBody>
      </p:sp>
      <p:sp>
        <p:nvSpPr>
          <p:cNvPr id="24" name="순서도: 처리 23"/>
          <p:cNvSpPr/>
          <p:nvPr/>
        </p:nvSpPr>
        <p:spPr bwMode="auto">
          <a:xfrm>
            <a:off x="4211960" y="3123212"/>
            <a:ext cx="1295135" cy="25200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800" b="1" dirty="0" smtClean="0">
                <a:latin typeface="+mj-lt"/>
                <a:ea typeface="+mj-ea"/>
              </a:rPr>
              <a:t>일탈 발생보고서 작성</a:t>
            </a:r>
            <a:r>
              <a:rPr lang="en-US" altLang="ko-KR" sz="800" b="1" dirty="0">
                <a:latin typeface="+mj-lt"/>
                <a:ea typeface="+mj-ea"/>
              </a:rPr>
              <a:t> </a:t>
            </a:r>
            <a:r>
              <a:rPr lang="en-US" altLang="ko-KR" sz="800" b="1" dirty="0" smtClean="0">
                <a:latin typeface="+mj-lt"/>
                <a:ea typeface="+mj-ea"/>
              </a:rPr>
              <a:t>/ </a:t>
            </a:r>
            <a:r>
              <a:rPr lang="ko-KR" altLang="en-US" sz="800" b="1" dirty="0" smtClean="0">
                <a:latin typeface="+mj-lt"/>
                <a:ea typeface="+mj-ea"/>
              </a:rPr>
              <a:t>일탈해결</a:t>
            </a:r>
          </a:p>
        </p:txBody>
      </p:sp>
      <p:sp>
        <p:nvSpPr>
          <p:cNvPr id="26" name="모서리가 둥근 직사각형 25"/>
          <p:cNvSpPr/>
          <p:nvPr/>
        </p:nvSpPr>
        <p:spPr bwMode="auto">
          <a:xfrm>
            <a:off x="683568" y="3632948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 smtClean="0">
                <a:latin typeface="+mj-lt"/>
                <a:ea typeface="+mj-ea"/>
              </a:rPr>
              <a:t>설</a:t>
            </a:r>
            <a:r>
              <a:rPr lang="ko-KR" altLang="en-US" sz="1000" b="1" dirty="0">
                <a:latin typeface="+mj-lt"/>
                <a:ea typeface="+mj-ea"/>
              </a:rPr>
              <a:t>치</a:t>
            </a:r>
            <a:r>
              <a:rPr lang="ko-KR" altLang="en-US" sz="1000" b="1" dirty="0" smtClean="0">
                <a:latin typeface="+mj-lt"/>
                <a:ea typeface="+mj-ea"/>
              </a:rPr>
              <a:t> </a:t>
            </a:r>
            <a:r>
              <a:rPr lang="ko-KR" altLang="en-US" sz="1000" b="1" dirty="0" err="1" smtClean="0">
                <a:latin typeface="+mj-lt"/>
                <a:ea typeface="+mj-ea"/>
              </a:rPr>
              <a:t>적격성평가</a:t>
            </a:r>
            <a:r>
              <a:rPr lang="ko-KR" altLang="en-US" sz="1000" b="1" dirty="0" smtClean="0">
                <a:latin typeface="+mj-lt"/>
                <a:ea typeface="+mj-ea"/>
              </a:rPr>
              <a:t> </a:t>
            </a:r>
            <a:r>
              <a:rPr lang="en-US" altLang="ko-KR" sz="1000" b="1" dirty="0" smtClean="0">
                <a:latin typeface="+mj-lt"/>
                <a:ea typeface="+mj-ea"/>
              </a:rPr>
              <a:t>(IQ)</a:t>
            </a:r>
            <a:endParaRPr lang="ko-KR" altLang="en-US" sz="1000" b="1" dirty="0" smtClean="0">
              <a:latin typeface="+mj-lt"/>
              <a:ea typeface="+mj-ea"/>
            </a:endParaRPr>
          </a:p>
        </p:txBody>
      </p:sp>
      <p:sp>
        <p:nvSpPr>
          <p:cNvPr id="25" name="순서도: 처리 24"/>
          <p:cNvSpPr/>
          <p:nvPr/>
        </p:nvSpPr>
        <p:spPr bwMode="auto">
          <a:xfrm>
            <a:off x="5623465" y="2367156"/>
            <a:ext cx="900000" cy="25200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800" b="1" dirty="0" smtClean="0">
                <a:latin typeface="+mj-lt"/>
                <a:ea typeface="+mj-ea"/>
              </a:rPr>
              <a:t>보고서 작성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4382961" y="2553498"/>
            <a:ext cx="953132" cy="353690"/>
            <a:chOff x="4525964" y="3075310"/>
            <a:chExt cx="953132" cy="35369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3" name="순서도: 판단 12"/>
            <p:cNvSpPr/>
            <p:nvPr/>
          </p:nvSpPr>
          <p:spPr bwMode="auto">
            <a:xfrm>
              <a:off x="4525964" y="3075310"/>
              <a:ext cx="953132" cy="353690"/>
            </a:xfrm>
            <a:prstGeom prst="flowChartDecisi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en-US" sz="1000" b="1" dirty="0" smtClean="0">
                <a:latin typeface="+mj-lt"/>
                <a:ea typeface="+mj-e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6159" y="3144433"/>
              <a:ext cx="6527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 smtClean="0"/>
                <a:t>일탈발생</a:t>
              </a:r>
              <a:r>
                <a:rPr lang="en-US" altLang="ko-KR" sz="800" b="1" dirty="0" smtClean="0"/>
                <a:t>?</a:t>
              </a:r>
              <a:endParaRPr lang="ko-KR" altLang="en-US" sz="800" b="1" dirty="0"/>
            </a:p>
          </p:txBody>
        </p:sp>
      </p:grpSp>
      <p:cxnSp>
        <p:nvCxnSpPr>
          <p:cNvPr id="15" name="직선 화살표 연결선 14"/>
          <p:cNvCxnSpPr>
            <a:stCxn id="5" idx="3"/>
            <a:endCxn id="7" idx="1"/>
          </p:cNvCxnSpPr>
          <p:nvPr/>
        </p:nvCxnSpPr>
        <p:spPr bwMode="auto">
          <a:xfrm>
            <a:off x="2267744" y="2223084"/>
            <a:ext cx="50405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직선 화살표 연결선 26"/>
          <p:cNvCxnSpPr>
            <a:endCxn id="8" idx="1"/>
          </p:cNvCxnSpPr>
          <p:nvPr/>
        </p:nvCxnSpPr>
        <p:spPr bwMode="auto">
          <a:xfrm>
            <a:off x="4021908" y="2223084"/>
            <a:ext cx="283393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직선 화살표 연결선 28"/>
          <p:cNvCxnSpPr>
            <a:endCxn id="11" idx="1"/>
          </p:cNvCxnSpPr>
          <p:nvPr/>
        </p:nvCxnSpPr>
        <p:spPr bwMode="auto">
          <a:xfrm>
            <a:off x="2843568" y="3776948"/>
            <a:ext cx="5764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" name="직선 화살표 연결선 30"/>
          <p:cNvCxnSpPr/>
          <p:nvPr/>
        </p:nvCxnSpPr>
        <p:spPr bwMode="auto">
          <a:xfrm>
            <a:off x="5579992" y="3776948"/>
            <a:ext cx="5764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직선 화살표 연결선 32"/>
          <p:cNvCxnSpPr>
            <a:endCxn id="10" idx="0"/>
          </p:cNvCxnSpPr>
          <p:nvPr/>
        </p:nvCxnSpPr>
        <p:spPr bwMode="auto">
          <a:xfrm>
            <a:off x="1674788" y="3920948"/>
            <a:ext cx="0" cy="2845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4" name="직선 화살표 연결선 33"/>
          <p:cNvCxnSpPr/>
          <p:nvPr/>
        </p:nvCxnSpPr>
        <p:spPr bwMode="auto">
          <a:xfrm>
            <a:off x="1674788" y="4565472"/>
            <a:ext cx="0" cy="1779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4" name="직선 화살표 연결선 43"/>
          <p:cNvCxnSpPr/>
          <p:nvPr/>
        </p:nvCxnSpPr>
        <p:spPr bwMode="auto">
          <a:xfrm flipH="1">
            <a:off x="4408859" y="3920948"/>
            <a:ext cx="2353" cy="2845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직선 화살표 연결선 44"/>
          <p:cNvCxnSpPr/>
          <p:nvPr/>
        </p:nvCxnSpPr>
        <p:spPr bwMode="auto">
          <a:xfrm>
            <a:off x="4408859" y="4565472"/>
            <a:ext cx="0" cy="1779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직선 화살표 연결선 48"/>
          <p:cNvCxnSpPr/>
          <p:nvPr/>
        </p:nvCxnSpPr>
        <p:spPr bwMode="auto">
          <a:xfrm>
            <a:off x="7147636" y="3920948"/>
            <a:ext cx="0" cy="2845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" name="직선 화살표 연결선 49"/>
          <p:cNvCxnSpPr/>
          <p:nvPr/>
        </p:nvCxnSpPr>
        <p:spPr bwMode="auto">
          <a:xfrm>
            <a:off x="7147636" y="4565472"/>
            <a:ext cx="0" cy="1779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직선 화살표 연결선 56"/>
          <p:cNvCxnSpPr/>
          <p:nvPr/>
        </p:nvCxnSpPr>
        <p:spPr bwMode="auto">
          <a:xfrm>
            <a:off x="4859527" y="2223084"/>
            <a:ext cx="0" cy="3304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꺾인 연결선 58"/>
          <p:cNvCxnSpPr>
            <a:endCxn id="25" idx="1"/>
          </p:cNvCxnSpPr>
          <p:nvPr/>
        </p:nvCxnSpPr>
        <p:spPr bwMode="auto">
          <a:xfrm flipV="1">
            <a:off x="5309459" y="2493156"/>
            <a:ext cx="314006" cy="237187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0" name="직선 화살표 연결선 59"/>
          <p:cNvCxnSpPr>
            <a:endCxn id="24" idx="0"/>
          </p:cNvCxnSpPr>
          <p:nvPr/>
        </p:nvCxnSpPr>
        <p:spPr bwMode="auto">
          <a:xfrm>
            <a:off x="4859527" y="2907188"/>
            <a:ext cx="1" cy="2160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3" name="모서리가 둥근 직사각형 62"/>
          <p:cNvSpPr/>
          <p:nvPr/>
        </p:nvSpPr>
        <p:spPr bwMode="auto">
          <a:xfrm>
            <a:off x="2610028" y="1827068"/>
            <a:ext cx="4104456" cy="1656184"/>
          </a:xfrm>
          <a:prstGeom prst="roundRect">
            <a:avLst/>
          </a:prstGeom>
          <a:noFill/>
          <a:ln w="19050" cap="flat" cmpd="sng" algn="ctr">
            <a:solidFill>
              <a:srgbClr val="9BD9FF"/>
            </a:solidFill>
            <a:prstDash val="sysDot"/>
            <a:round/>
            <a:headEnd type="none" w="med" len="med"/>
            <a:tailEnd type="none" w="med" len="med"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cxnSp>
        <p:nvCxnSpPr>
          <p:cNvPr id="68" name="꺾인 연결선 67"/>
          <p:cNvCxnSpPr/>
          <p:nvPr/>
        </p:nvCxnSpPr>
        <p:spPr bwMode="auto">
          <a:xfrm rot="5400000" flipH="1" flipV="1">
            <a:off x="7054409" y="4045024"/>
            <a:ext cx="1050672" cy="864216"/>
          </a:xfrm>
          <a:prstGeom prst="bentConnector3">
            <a:avLst>
              <a:gd name="adj1" fmla="val -1388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9" name="꺾인 연결선 78"/>
          <p:cNvCxnSpPr/>
          <p:nvPr/>
        </p:nvCxnSpPr>
        <p:spPr bwMode="auto">
          <a:xfrm rot="5400000" flipH="1" flipV="1">
            <a:off x="4319830" y="4045024"/>
            <a:ext cx="1050672" cy="864216"/>
          </a:xfrm>
          <a:prstGeom prst="bentConnector3">
            <a:avLst>
              <a:gd name="adj1" fmla="val -1388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0" name="꺾인 연결선 79"/>
          <p:cNvCxnSpPr/>
          <p:nvPr/>
        </p:nvCxnSpPr>
        <p:spPr bwMode="auto">
          <a:xfrm rot="5400000" flipH="1" flipV="1">
            <a:off x="1582899" y="4045024"/>
            <a:ext cx="1050672" cy="864216"/>
          </a:xfrm>
          <a:prstGeom prst="bentConnector3">
            <a:avLst>
              <a:gd name="adj1" fmla="val -1388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6" name="순서도: 문서 15"/>
          <p:cNvSpPr/>
          <p:nvPr/>
        </p:nvSpPr>
        <p:spPr bwMode="auto">
          <a:xfrm>
            <a:off x="954788" y="4741956"/>
            <a:ext cx="1440000" cy="360000"/>
          </a:xfrm>
          <a:prstGeom prst="flowChartDocument">
            <a:avLst/>
          </a:prstGeom>
          <a:solidFill>
            <a:srgbClr val="CAE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dirty="0" smtClean="0">
                <a:latin typeface="+mj-lt"/>
                <a:ea typeface="+mj-ea"/>
              </a:rPr>
              <a:t>IQ Report</a:t>
            </a:r>
            <a:endParaRPr lang="ko-KR" altLang="en-US" sz="1000" dirty="0" smtClean="0">
              <a:latin typeface="+mj-lt"/>
              <a:ea typeface="+mj-ea"/>
            </a:endParaRPr>
          </a:p>
        </p:txBody>
      </p:sp>
      <p:sp>
        <p:nvSpPr>
          <p:cNvPr id="18" name="순서도: 문서 17"/>
          <p:cNvSpPr/>
          <p:nvPr/>
        </p:nvSpPr>
        <p:spPr bwMode="auto">
          <a:xfrm>
            <a:off x="3691212" y="4741956"/>
            <a:ext cx="1440000" cy="360000"/>
          </a:xfrm>
          <a:prstGeom prst="flowChartDocument">
            <a:avLst/>
          </a:prstGeom>
          <a:solidFill>
            <a:srgbClr val="CAE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dirty="0" smtClean="0">
                <a:latin typeface="+mj-lt"/>
                <a:ea typeface="+mj-ea"/>
              </a:rPr>
              <a:t>OQ Report</a:t>
            </a:r>
            <a:endParaRPr lang="ko-KR" altLang="en-US" sz="1000" dirty="0" smtClean="0">
              <a:latin typeface="+mj-lt"/>
              <a:ea typeface="+mj-ea"/>
            </a:endParaRPr>
          </a:p>
        </p:txBody>
      </p:sp>
      <p:sp>
        <p:nvSpPr>
          <p:cNvPr id="20" name="순서도: 문서 19"/>
          <p:cNvSpPr/>
          <p:nvPr/>
        </p:nvSpPr>
        <p:spPr bwMode="auto">
          <a:xfrm>
            <a:off x="6427636" y="4741956"/>
            <a:ext cx="1440000" cy="360000"/>
          </a:xfrm>
          <a:prstGeom prst="flowChartDocument">
            <a:avLst/>
          </a:prstGeom>
          <a:solidFill>
            <a:srgbClr val="CAE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dirty="0" smtClean="0">
                <a:latin typeface="+mj-lt"/>
                <a:ea typeface="+mj-ea"/>
              </a:rPr>
              <a:t>PQ Report</a:t>
            </a:r>
            <a:endParaRPr lang="ko-KR" altLang="en-US" sz="1000" dirty="0" smtClean="0">
              <a:latin typeface="+mj-lt"/>
              <a:ea typeface="+mj-e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65919" y="1539036"/>
            <a:ext cx="7362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j-lt"/>
                <a:ea typeface="+mj-ea"/>
              </a:rPr>
              <a:t>위</a:t>
            </a:r>
            <a:r>
              <a:rPr lang="ko-KR" altLang="en-US" sz="1200" b="1" dirty="0">
                <a:latin typeface="+mj-lt"/>
                <a:ea typeface="+mj-ea"/>
              </a:rPr>
              <a:t>험</a:t>
            </a:r>
            <a:r>
              <a:rPr lang="ko-KR" altLang="en-US" sz="1200" b="1" dirty="0" smtClean="0">
                <a:latin typeface="+mj-lt"/>
                <a:ea typeface="+mj-ea"/>
              </a:rPr>
              <a:t> 평가</a:t>
            </a:r>
            <a:r>
              <a:rPr lang="en-US" altLang="ko-KR" sz="1200" b="1" dirty="0">
                <a:latin typeface="+mj-lt"/>
                <a:ea typeface="+mj-ea"/>
              </a:rPr>
              <a:t> </a:t>
            </a:r>
            <a:r>
              <a:rPr lang="en-US" altLang="ko-KR" sz="1200" b="1" dirty="0" smtClean="0">
                <a:latin typeface="+mj-lt"/>
                <a:ea typeface="+mj-ea"/>
              </a:rPr>
              <a:t>(Risk Assessment)</a:t>
            </a:r>
            <a:r>
              <a:rPr lang="ko-KR" altLang="en-US" sz="1200" b="1" dirty="0" smtClean="0">
                <a:latin typeface="+mj-lt"/>
                <a:ea typeface="+mj-ea"/>
              </a:rPr>
              <a:t>를</a:t>
            </a:r>
            <a:r>
              <a:rPr lang="en-US" altLang="ko-KR" sz="1200" b="1" dirty="0" smtClean="0">
                <a:latin typeface="+mj-lt"/>
                <a:ea typeface="+mj-ea"/>
              </a:rPr>
              <a:t> </a:t>
            </a:r>
            <a:r>
              <a:rPr lang="ko-KR" altLang="en-US" sz="1200" b="1" dirty="0" smtClean="0">
                <a:latin typeface="+mj-lt"/>
                <a:ea typeface="+mj-ea"/>
              </a:rPr>
              <a:t>통해 도출된 테스트 항목을 포함하여</a:t>
            </a:r>
            <a:r>
              <a:rPr lang="en-US" altLang="ko-KR" sz="1200" b="1" dirty="0" smtClean="0">
                <a:latin typeface="+mj-lt"/>
                <a:ea typeface="+mj-ea"/>
              </a:rPr>
              <a:t>, </a:t>
            </a:r>
            <a:r>
              <a:rPr lang="ko-KR" altLang="en-US" sz="1200" b="1" dirty="0" smtClean="0">
                <a:latin typeface="+mj-lt"/>
                <a:ea typeface="+mj-ea"/>
              </a:rPr>
              <a:t>테스트 실시계획서를 수립하여 진행</a:t>
            </a:r>
            <a:endParaRPr lang="ko-KR" altLang="en-US" sz="1200" b="1" dirty="0">
              <a:latin typeface="+mj-lt"/>
              <a:ea typeface="+mj-ea"/>
            </a:endParaRPr>
          </a:p>
        </p:txBody>
      </p:sp>
      <p:sp>
        <p:nvSpPr>
          <p:cNvPr id="87" name="직사각형 86"/>
          <p:cNvSpPr/>
          <p:nvPr/>
        </p:nvSpPr>
        <p:spPr bwMode="auto">
          <a:xfrm>
            <a:off x="457241" y="1484784"/>
            <a:ext cx="8120573" cy="452145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sp>
        <p:nvSpPr>
          <p:cNvPr id="88" name="TextBox 87"/>
          <p:cNvSpPr txBox="1"/>
          <p:nvPr/>
        </p:nvSpPr>
        <p:spPr bwMode="auto">
          <a:xfrm>
            <a:off x="179512" y="729040"/>
            <a:ext cx="946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b="1" dirty="0"/>
              <a:t>위험 </a:t>
            </a:r>
            <a:r>
              <a:rPr lang="ko-KR" altLang="en-US" sz="1600" b="1" dirty="0" smtClean="0"/>
              <a:t>평가를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통해 도출된 </a:t>
            </a:r>
            <a:r>
              <a:rPr lang="ko-KR" altLang="en-US" sz="1600" b="1" dirty="0"/>
              <a:t>테스트 </a:t>
            </a:r>
            <a:r>
              <a:rPr lang="ko-KR" altLang="en-US" sz="1600" b="1" dirty="0" smtClean="0"/>
              <a:t>범위를 대상으로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테스트 </a:t>
            </a:r>
            <a:r>
              <a:rPr lang="ko-KR" altLang="en-US" sz="1600" b="1" dirty="0"/>
              <a:t>실시계획서를 수립하여 진행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269349" y="2555401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/>
              <a:t>N</a:t>
            </a:r>
            <a:endParaRPr lang="ko-KR" altLang="en-US" sz="6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4653211" y="2889057"/>
            <a:ext cx="2359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Y</a:t>
            </a:r>
            <a:endParaRPr lang="ko-KR" altLang="en-US" sz="600" b="1" dirty="0"/>
          </a:p>
        </p:txBody>
      </p:sp>
    </p:spTree>
    <p:extLst>
      <p:ext uri="{BB962C8B-B14F-4D97-AF65-F5344CB8AC3E}">
        <p14:creationId xmlns:p14="http://schemas.microsoft.com/office/powerpoint/2010/main" val="3313485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 IQ / OQ / PQ</a:t>
            </a:r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 bwMode="auto">
          <a:xfrm>
            <a:off x="359533" y="850508"/>
            <a:ext cx="9469051" cy="605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altLang="ko-KR" sz="1400" b="1" dirty="0" smtClean="0">
                <a:latin typeface="+mj-lt"/>
                <a:ea typeface="+mj-ea"/>
              </a:rPr>
              <a:t>Installation Qualification (IQ)</a:t>
            </a:r>
          </a:p>
          <a:p>
            <a:pPr marL="444500" indent="-17780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altLang="ko-KR" sz="1400" dirty="0" smtClean="0">
                <a:latin typeface="+mj-lt"/>
                <a:ea typeface="+mj-ea"/>
              </a:rPr>
              <a:t>H/W Verification (LIMS, CDS)</a:t>
            </a:r>
          </a:p>
          <a:p>
            <a:pPr marL="444500" indent="-17780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altLang="ko-KR" sz="1400" dirty="0" smtClean="0">
                <a:latin typeface="+mj-lt"/>
                <a:ea typeface="+mj-ea"/>
              </a:rPr>
              <a:t>S/W </a:t>
            </a:r>
            <a:r>
              <a:rPr lang="en-US" altLang="ko-KR" sz="1400" dirty="0">
                <a:latin typeface="+mj-lt"/>
                <a:ea typeface="+mj-ea"/>
              </a:rPr>
              <a:t>Verification (LIMS, SDMS, CDS)</a:t>
            </a:r>
          </a:p>
          <a:p>
            <a:pPr marL="444500" indent="-17780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altLang="ko-KR" sz="1400" b="1" dirty="0">
                <a:solidFill>
                  <a:srgbClr val="FF0000"/>
                </a:solidFill>
                <a:latin typeface="+mj-lt"/>
                <a:ea typeface="+mj-ea"/>
              </a:rPr>
              <a:t>Environment Verification (LIMS, </a:t>
            </a:r>
            <a:r>
              <a:rPr lang="en-US" altLang="ko-KR" sz="1400" b="1" dirty="0" smtClean="0">
                <a:solidFill>
                  <a:srgbClr val="FF0000"/>
                </a:solidFill>
                <a:latin typeface="+mj-lt"/>
                <a:ea typeface="+mj-ea"/>
              </a:rPr>
              <a:t>CDS)</a:t>
            </a:r>
            <a:endParaRPr lang="en-US" altLang="ko-KR" sz="1400" b="1" dirty="0">
              <a:solidFill>
                <a:srgbClr val="FF0000"/>
              </a:solidFill>
              <a:latin typeface="+mj-lt"/>
              <a:ea typeface="+mj-ea"/>
            </a:endParaRPr>
          </a:p>
          <a:p>
            <a:pPr marL="444500" indent="-17780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altLang="ko-KR" sz="1400" b="1" dirty="0">
                <a:solidFill>
                  <a:srgbClr val="FF0000"/>
                </a:solidFill>
                <a:latin typeface="+mj-lt"/>
                <a:ea typeface="+mj-ea"/>
              </a:rPr>
              <a:t>Field Equipment </a:t>
            </a:r>
            <a:r>
              <a:rPr lang="en-US" altLang="ko-KR" sz="1400" b="1" dirty="0" smtClean="0">
                <a:solidFill>
                  <a:srgbClr val="FF0000"/>
                </a:solidFill>
                <a:latin typeface="+mj-lt"/>
                <a:ea typeface="+mj-ea"/>
              </a:rPr>
              <a:t>H/W &amp; S/W Verification (SDMS,</a:t>
            </a:r>
            <a:r>
              <a:rPr lang="ko-KR" altLang="en-US" sz="1400" b="1" dirty="0">
                <a:solidFill>
                  <a:srgbClr val="FF0000"/>
                </a:solidFill>
                <a:latin typeface="+mj-lt"/>
                <a:ea typeface="+mj-ea"/>
              </a:rPr>
              <a:t> </a:t>
            </a:r>
            <a:r>
              <a:rPr lang="en-US" altLang="ko-KR" sz="1400" b="1" dirty="0" smtClean="0">
                <a:solidFill>
                  <a:srgbClr val="FF0000"/>
                </a:solidFill>
                <a:latin typeface="+mj-lt"/>
                <a:ea typeface="+mj-ea"/>
              </a:rPr>
              <a:t>LES, CDS)</a:t>
            </a:r>
            <a:endParaRPr lang="en-US" altLang="ko-KR" sz="1400" dirty="0" smtClean="0">
              <a:latin typeface="+mj-lt"/>
              <a:ea typeface="+mj-ea"/>
            </a:endParaRPr>
          </a:p>
          <a:p>
            <a:pPr marL="285750" indent="-285750">
              <a:buFontTx/>
              <a:buChar char="-"/>
            </a:pPr>
            <a:endParaRPr lang="en-US" altLang="ko-KR" sz="1400" dirty="0" smtClean="0">
              <a:latin typeface="+mj-lt"/>
              <a:ea typeface="+mj-ea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altLang="ko-KR" sz="1400" b="1" dirty="0" smtClean="0">
                <a:latin typeface="+mj-lt"/>
                <a:ea typeface="+mj-ea"/>
              </a:rPr>
              <a:t>Operational </a:t>
            </a:r>
            <a:r>
              <a:rPr lang="en-US" altLang="ko-KR" sz="1400" b="1" dirty="0">
                <a:latin typeface="+mj-lt"/>
                <a:ea typeface="+mj-ea"/>
              </a:rPr>
              <a:t>Qualification (OQ)</a:t>
            </a:r>
          </a:p>
          <a:p>
            <a:pPr marL="444500" indent="-17780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altLang="ko-KR" sz="1400" dirty="0">
                <a:latin typeface="+mj-lt"/>
                <a:ea typeface="+mj-ea"/>
              </a:rPr>
              <a:t>Unit </a:t>
            </a:r>
            <a:r>
              <a:rPr lang="en-US" altLang="ko-KR" sz="1400" dirty="0" smtClean="0">
                <a:latin typeface="+mj-lt"/>
                <a:ea typeface="+mj-ea"/>
              </a:rPr>
              <a:t>Test</a:t>
            </a:r>
            <a:endParaRPr lang="en-US" altLang="ko-KR" sz="1400" dirty="0">
              <a:latin typeface="+mj-lt"/>
              <a:ea typeface="+mj-ea"/>
            </a:endParaRPr>
          </a:p>
          <a:p>
            <a:pPr marL="622300" indent="-215900"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rgbClr val="FF0000"/>
                </a:solidFill>
                <a:latin typeface="+mj-lt"/>
                <a:ea typeface="+mj-ea"/>
              </a:rPr>
              <a:t>Standard </a:t>
            </a:r>
            <a:r>
              <a:rPr lang="en-US" altLang="ko-KR" sz="1400" b="1" dirty="0" smtClean="0">
                <a:solidFill>
                  <a:srgbClr val="FF0000"/>
                </a:solidFill>
                <a:latin typeface="+mj-lt"/>
                <a:ea typeface="+mj-ea"/>
              </a:rPr>
              <a:t>Verification</a:t>
            </a:r>
            <a:endParaRPr lang="en-US" altLang="ko-KR" sz="1400" b="1" dirty="0">
              <a:solidFill>
                <a:srgbClr val="FF0000"/>
              </a:solidFill>
              <a:latin typeface="+mj-lt"/>
              <a:ea typeface="+mj-ea"/>
            </a:endParaRPr>
          </a:p>
          <a:p>
            <a:pPr marL="622300" indent="-215900"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rgbClr val="FF0000"/>
                </a:solidFill>
                <a:latin typeface="+mj-lt"/>
                <a:ea typeface="+mj-ea"/>
              </a:rPr>
              <a:t>Configuration &amp; </a:t>
            </a:r>
            <a:r>
              <a:rPr lang="en-US" altLang="ko-KR" sz="1400" b="1" dirty="0" smtClean="0">
                <a:solidFill>
                  <a:srgbClr val="FF0000"/>
                </a:solidFill>
                <a:latin typeface="+mj-lt"/>
                <a:ea typeface="+mj-ea"/>
              </a:rPr>
              <a:t>Customizing </a:t>
            </a:r>
            <a:r>
              <a:rPr lang="en-US" altLang="ko-KR" sz="1400" b="1" dirty="0">
                <a:solidFill>
                  <a:srgbClr val="FF0000"/>
                </a:solidFill>
                <a:latin typeface="+mj-lt"/>
                <a:ea typeface="+mj-ea"/>
              </a:rPr>
              <a:t>Verification </a:t>
            </a:r>
            <a:endParaRPr lang="en-US" altLang="ko-KR" sz="1400" dirty="0">
              <a:latin typeface="+mj-lt"/>
              <a:ea typeface="+mj-ea"/>
            </a:endParaRPr>
          </a:p>
          <a:p>
            <a:pPr marL="444500" indent="-17780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altLang="ko-KR" sz="1400" dirty="0">
                <a:latin typeface="+mj-lt"/>
                <a:ea typeface="+mj-ea"/>
              </a:rPr>
              <a:t>Integration Test</a:t>
            </a:r>
          </a:p>
          <a:p>
            <a:pPr marL="622300" indent="-215900"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+mj-lt"/>
                <a:ea typeface="+mj-ea"/>
              </a:rPr>
              <a:t>Sample </a:t>
            </a:r>
            <a:r>
              <a:rPr lang="en-US" altLang="ko-KR" sz="1400" dirty="0">
                <a:latin typeface="+mj-lt"/>
                <a:ea typeface="+mj-ea"/>
              </a:rPr>
              <a:t>Verification</a:t>
            </a:r>
          </a:p>
          <a:p>
            <a:pPr marL="622300" indent="-215900"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+mj-lt"/>
                <a:ea typeface="+mj-ea"/>
              </a:rPr>
              <a:t>Stock </a:t>
            </a:r>
            <a:r>
              <a:rPr lang="en-US" altLang="ko-KR" sz="1400" dirty="0">
                <a:latin typeface="+mj-lt"/>
                <a:ea typeface="+mj-ea"/>
              </a:rPr>
              <a:t>Verification</a:t>
            </a:r>
          </a:p>
          <a:p>
            <a:pPr marL="622300" indent="-21590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+mj-lt"/>
                <a:ea typeface="+mj-ea"/>
              </a:rPr>
              <a:t>Stability </a:t>
            </a:r>
            <a:r>
              <a:rPr lang="en-US" altLang="ko-KR" sz="1400" dirty="0" smtClean="0">
                <a:latin typeface="+mj-lt"/>
                <a:ea typeface="+mj-ea"/>
              </a:rPr>
              <a:t>Verification</a:t>
            </a:r>
          </a:p>
          <a:p>
            <a:pPr marL="622300" indent="-215900">
              <a:buFont typeface="Arial" panose="020B0604020202020204" pitchFamily="34" charset="0"/>
              <a:buChar char="•"/>
            </a:pPr>
            <a:r>
              <a:rPr lang="en-US" altLang="ko-KR" sz="1400" dirty="0"/>
              <a:t>SDMS Verification</a:t>
            </a:r>
          </a:p>
          <a:p>
            <a:pPr marL="622300" indent="-215900">
              <a:buFont typeface="Arial" panose="020B0604020202020204" pitchFamily="34" charset="0"/>
              <a:buChar char="•"/>
            </a:pPr>
            <a:r>
              <a:rPr lang="en-US" altLang="ko-KR" sz="1400" dirty="0"/>
              <a:t>LES Verification</a:t>
            </a:r>
          </a:p>
          <a:p>
            <a:pPr marL="622300" indent="-215900"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+mj-lt"/>
                <a:ea typeface="+mj-ea"/>
              </a:rPr>
              <a:t>CDS </a:t>
            </a:r>
            <a:r>
              <a:rPr lang="en-US" altLang="ko-KR" sz="1400" dirty="0">
                <a:latin typeface="+mj-lt"/>
                <a:ea typeface="+mj-ea"/>
              </a:rPr>
              <a:t>Verification</a:t>
            </a:r>
          </a:p>
          <a:p>
            <a:pPr marL="444500" indent="-17780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altLang="ko-KR" sz="1400" dirty="0">
                <a:latin typeface="+mj-lt"/>
                <a:ea typeface="+mj-ea"/>
              </a:rPr>
              <a:t>Backup &amp; </a:t>
            </a:r>
            <a:r>
              <a:rPr lang="en-US" altLang="ko-KR" sz="1400" dirty="0" smtClean="0">
                <a:latin typeface="+mj-lt"/>
                <a:ea typeface="+mj-ea"/>
              </a:rPr>
              <a:t>Restore </a:t>
            </a:r>
            <a:r>
              <a:rPr lang="en-US" altLang="ko-KR" sz="1400" dirty="0">
                <a:latin typeface="+mj-lt"/>
                <a:ea typeface="+mj-ea"/>
              </a:rPr>
              <a:t>Verification</a:t>
            </a:r>
          </a:p>
          <a:p>
            <a:pPr marL="285750" indent="-285750">
              <a:buFontTx/>
              <a:buChar char="-"/>
            </a:pPr>
            <a:endParaRPr lang="en-US" altLang="ko-KR" sz="1400" dirty="0">
              <a:latin typeface="+mj-lt"/>
              <a:ea typeface="+mj-ea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altLang="ko-KR" sz="1400" b="1" dirty="0" smtClean="0">
                <a:latin typeface="+mj-lt"/>
                <a:ea typeface="+mj-ea"/>
              </a:rPr>
              <a:t>Performance </a:t>
            </a:r>
            <a:r>
              <a:rPr lang="en-US" altLang="ko-KR" sz="1400" b="1" dirty="0">
                <a:latin typeface="+mj-lt"/>
                <a:ea typeface="+mj-ea"/>
              </a:rPr>
              <a:t>Qualification (PQ)</a:t>
            </a:r>
          </a:p>
          <a:p>
            <a:pPr marL="444500" indent="-17780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altLang="ko-KR" sz="1400" dirty="0">
                <a:latin typeface="+mj-lt"/>
                <a:ea typeface="+mj-ea"/>
              </a:rPr>
              <a:t>UAT </a:t>
            </a:r>
            <a:r>
              <a:rPr lang="ko-KR" altLang="en-US" sz="1400" dirty="0">
                <a:latin typeface="+mj-lt"/>
                <a:ea typeface="+mj-ea"/>
              </a:rPr>
              <a:t>시나리오를 활용하여 </a:t>
            </a:r>
            <a:r>
              <a:rPr lang="en-US" altLang="ko-KR" sz="1400" dirty="0">
                <a:latin typeface="+mj-lt"/>
                <a:ea typeface="+mj-ea"/>
              </a:rPr>
              <a:t>PQ </a:t>
            </a:r>
            <a:r>
              <a:rPr lang="ko-KR" altLang="en-US" sz="1400" dirty="0">
                <a:latin typeface="+mj-lt"/>
                <a:ea typeface="+mj-ea"/>
              </a:rPr>
              <a:t>시나리오 작성 및 전체 프로세스 검증</a:t>
            </a:r>
            <a:endParaRPr lang="en-US" altLang="ko-KR" sz="1400" dirty="0">
              <a:latin typeface="+mj-lt"/>
              <a:ea typeface="+mj-ea"/>
            </a:endParaRPr>
          </a:p>
          <a:p>
            <a:endParaRPr lang="en-US" altLang="ko-KR" sz="1600" dirty="0" smtClean="0">
              <a:latin typeface="+mj-lt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sz="1600" dirty="0">
              <a:latin typeface="+mj-lt"/>
              <a:ea typeface="+mj-ea"/>
            </a:endParaRPr>
          </a:p>
        </p:txBody>
      </p:sp>
      <p:sp>
        <p:nvSpPr>
          <p:cNvPr id="14" name="왼쪽 화살표 13"/>
          <p:cNvSpPr/>
          <p:nvPr/>
        </p:nvSpPr>
        <p:spPr bwMode="auto">
          <a:xfrm>
            <a:off x="3491880" y="3059087"/>
            <a:ext cx="340593" cy="144016"/>
          </a:xfrm>
          <a:prstGeom prst="leftArrow">
            <a:avLst>
              <a:gd name="adj1" fmla="val 50000"/>
              <a:gd name="adj2" fmla="val 89683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7405" y="2977207"/>
            <a:ext cx="3054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+mj-lt"/>
                <a:ea typeface="+mj-ea"/>
              </a:rPr>
              <a:t>Validation Kit</a:t>
            </a:r>
            <a:r>
              <a:rPr lang="ko-KR" altLang="en-US" sz="1400" b="1" dirty="0">
                <a:latin typeface="+mj-lt"/>
                <a:ea typeface="+mj-ea"/>
              </a:rPr>
              <a:t>를 활용하여 </a:t>
            </a:r>
            <a:r>
              <a:rPr lang="en-US" altLang="ko-KR" sz="1400" b="1" dirty="0">
                <a:latin typeface="+mj-lt"/>
                <a:ea typeface="+mj-ea"/>
              </a:rPr>
              <a:t>Test </a:t>
            </a:r>
            <a:r>
              <a:rPr lang="ko-KR" altLang="en-US" sz="1400" b="1" dirty="0" smtClean="0">
                <a:latin typeface="+mj-lt"/>
                <a:ea typeface="+mj-ea"/>
              </a:rPr>
              <a:t>진행</a:t>
            </a:r>
            <a:endParaRPr lang="en-US" altLang="ko-KR" sz="1400" b="1" dirty="0">
              <a:latin typeface="+mj-lt"/>
              <a:ea typeface="+mj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11955" y="3257931"/>
            <a:ext cx="2750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atin typeface="+mj-lt"/>
                <a:ea typeface="+mj-ea"/>
              </a:rPr>
              <a:t>구성 </a:t>
            </a:r>
            <a:r>
              <a:rPr lang="en-US" altLang="ko-KR" sz="1400" b="1" dirty="0" smtClean="0">
                <a:latin typeface="+mj-lt"/>
                <a:ea typeface="+mj-ea"/>
              </a:rPr>
              <a:t>Menu(Folder) </a:t>
            </a:r>
            <a:r>
              <a:rPr lang="ko-KR" altLang="en-US" sz="1400" b="1" dirty="0">
                <a:latin typeface="+mj-lt"/>
                <a:ea typeface="+mj-ea"/>
              </a:rPr>
              <a:t>별 </a:t>
            </a:r>
            <a:r>
              <a:rPr lang="en-US" altLang="ko-KR" sz="1400" b="1" dirty="0">
                <a:latin typeface="+mj-lt"/>
                <a:ea typeface="+mj-ea"/>
              </a:rPr>
              <a:t>Test </a:t>
            </a:r>
            <a:r>
              <a:rPr lang="ko-KR" altLang="en-US" sz="1400" b="1" dirty="0">
                <a:latin typeface="+mj-lt"/>
                <a:ea typeface="+mj-ea"/>
              </a:rPr>
              <a:t>진행</a:t>
            </a:r>
            <a:endParaRPr lang="en-US" altLang="ko-KR" sz="1400" b="1" dirty="0">
              <a:latin typeface="+mj-lt"/>
              <a:ea typeface="+mj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26273" y="1673087"/>
            <a:ext cx="410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>
              <a:spcBef>
                <a:spcPts val="200"/>
              </a:spcBef>
              <a:spcAft>
                <a:spcPts val="200"/>
              </a:spcAft>
            </a:pPr>
            <a:r>
              <a:rPr lang="ko-KR" altLang="en-US" sz="1400" b="1" dirty="0">
                <a:latin typeface="+mj-lt"/>
                <a:ea typeface="+mj-ea"/>
              </a:rPr>
              <a:t>서버에 대한 물리적 보안상태 및 유지관리 검증</a:t>
            </a:r>
            <a:endParaRPr lang="en-US" altLang="ko-KR" sz="1400" b="1" dirty="0">
              <a:latin typeface="+mj-lt"/>
              <a:ea typeface="+mj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73029" y="1947312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>
              <a:spcBef>
                <a:spcPts val="200"/>
              </a:spcBef>
              <a:spcAft>
                <a:spcPts val="200"/>
              </a:spcAft>
            </a:pPr>
            <a:r>
              <a:rPr lang="ko-KR" altLang="en-US" sz="1400" b="1" dirty="0" smtClean="0">
                <a:latin typeface="+mj-lt"/>
                <a:ea typeface="+mj-ea"/>
              </a:rPr>
              <a:t>시스템 권장 사양</a:t>
            </a:r>
            <a:r>
              <a:rPr lang="en-US" altLang="ko-KR" sz="1400" b="1" dirty="0" smtClean="0">
                <a:latin typeface="+mj-lt"/>
                <a:ea typeface="+mj-ea"/>
              </a:rPr>
              <a:t/>
            </a:r>
            <a:br>
              <a:rPr lang="en-US" altLang="ko-KR" sz="1400" b="1" dirty="0" smtClean="0">
                <a:latin typeface="+mj-lt"/>
                <a:ea typeface="+mj-ea"/>
              </a:rPr>
            </a:br>
            <a:r>
              <a:rPr lang="en-US" altLang="ko-KR" sz="1400" b="1" dirty="0" smtClean="0">
                <a:latin typeface="+mj-lt"/>
                <a:ea typeface="+mj-ea"/>
              </a:rPr>
              <a:t>&amp; </a:t>
            </a:r>
            <a:r>
              <a:rPr lang="ko-KR" altLang="en-US" sz="1400" b="1" dirty="0" smtClean="0">
                <a:latin typeface="+mj-lt"/>
                <a:ea typeface="+mj-ea"/>
              </a:rPr>
              <a:t>장비 연결 확인</a:t>
            </a:r>
            <a:endParaRPr lang="en-US" altLang="ko-KR" sz="1400" b="1" dirty="0">
              <a:latin typeface="+mj-lt"/>
              <a:ea typeface="+mj-ea"/>
            </a:endParaRPr>
          </a:p>
        </p:txBody>
      </p:sp>
      <p:sp>
        <p:nvSpPr>
          <p:cNvPr id="54" name="왼쪽 화살표 53"/>
          <p:cNvSpPr/>
          <p:nvPr/>
        </p:nvSpPr>
        <p:spPr bwMode="auto">
          <a:xfrm>
            <a:off x="4355976" y="1754967"/>
            <a:ext cx="340593" cy="144016"/>
          </a:xfrm>
          <a:prstGeom prst="leftArrow">
            <a:avLst>
              <a:gd name="adj1" fmla="val 50000"/>
              <a:gd name="adj2" fmla="val 89683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sp>
        <p:nvSpPr>
          <p:cNvPr id="55" name="왼쪽 화살표 54"/>
          <p:cNvSpPr/>
          <p:nvPr/>
        </p:nvSpPr>
        <p:spPr bwMode="auto">
          <a:xfrm>
            <a:off x="6088527" y="2029192"/>
            <a:ext cx="340593" cy="144016"/>
          </a:xfrm>
          <a:prstGeom prst="leftArrow">
            <a:avLst>
              <a:gd name="adj1" fmla="val 50000"/>
              <a:gd name="adj2" fmla="val 89683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  <p:sp>
        <p:nvSpPr>
          <p:cNvPr id="56" name="왼쪽 화살표 55"/>
          <p:cNvSpPr/>
          <p:nvPr/>
        </p:nvSpPr>
        <p:spPr bwMode="auto">
          <a:xfrm>
            <a:off x="4866430" y="3339811"/>
            <a:ext cx="340593" cy="144016"/>
          </a:xfrm>
          <a:prstGeom prst="leftArrow">
            <a:avLst>
              <a:gd name="adj1" fmla="val 50000"/>
              <a:gd name="adj2" fmla="val 89683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800" dirty="0" smtClean="0">
              <a:latin typeface="Arial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17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10. </a:t>
            </a:r>
            <a:r>
              <a:rPr lang="en-US" altLang="ko-KR" dirty="0"/>
              <a:t>CSV </a:t>
            </a:r>
            <a:r>
              <a:rPr lang="en-US" altLang="ko-KR" dirty="0" smtClean="0"/>
              <a:t>Maintenance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79512" y="729040"/>
            <a:ext cx="946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b="1" smtClean="0">
                <a:latin typeface="+mj-lt"/>
                <a:ea typeface="+mj-ea"/>
              </a:rPr>
              <a:t>시스템의</a:t>
            </a:r>
            <a:r>
              <a:rPr lang="en-US" altLang="ko-KR" sz="1600" b="1" smtClean="0">
                <a:latin typeface="+mj-lt"/>
                <a:ea typeface="+mj-ea"/>
              </a:rPr>
              <a:t> </a:t>
            </a:r>
            <a:r>
              <a:rPr lang="ko-KR" altLang="en-US" sz="1600" b="1" dirty="0">
                <a:latin typeface="+mj-lt"/>
                <a:ea typeface="+mj-ea"/>
              </a:rPr>
              <a:t>일탈 및 변경 </a:t>
            </a:r>
            <a:r>
              <a:rPr lang="ko-KR" altLang="en-US" sz="1600" b="1" dirty="0" smtClean="0">
                <a:latin typeface="+mj-lt"/>
                <a:ea typeface="+mj-ea"/>
              </a:rPr>
              <a:t>발생 시 변경 </a:t>
            </a:r>
            <a:r>
              <a:rPr lang="ko-KR" altLang="en-US" sz="1600" b="1" dirty="0">
                <a:latin typeface="+mj-lt"/>
                <a:ea typeface="+mj-ea"/>
              </a:rPr>
              <a:t>프로세스를 통해 신속한 </a:t>
            </a:r>
            <a:r>
              <a:rPr lang="ko-KR" altLang="en-US" sz="1600" b="1" dirty="0" smtClean="0">
                <a:latin typeface="+mj-lt"/>
                <a:ea typeface="+mj-ea"/>
              </a:rPr>
              <a:t>변경 관리를 수행</a:t>
            </a:r>
            <a:endParaRPr lang="en-US" altLang="ko-KR" sz="1600" b="1" dirty="0">
              <a:latin typeface="+mj-lt"/>
              <a:ea typeface="+mj-ea"/>
            </a:endParaRPr>
          </a:p>
        </p:txBody>
      </p:sp>
      <p:graphicFrame>
        <p:nvGraphicFramePr>
          <p:cNvPr id="59" name="표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549006"/>
              </p:ext>
            </p:extLst>
          </p:nvPr>
        </p:nvGraphicFramePr>
        <p:xfrm>
          <a:off x="330441" y="1268760"/>
          <a:ext cx="8490031" cy="4752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2002"/>
                <a:gridCol w="2362219"/>
                <a:gridCol w="1940578"/>
                <a:gridCol w="1975232"/>
              </a:tblGrid>
              <a:tr h="33733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n-cs"/>
                        </a:rPr>
                        <a:t>Customer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n-cs"/>
                      </a:endParaRPr>
                    </a:p>
                  </a:txBody>
                  <a:tcPr marL="88009" marR="88009" marT="44005" marB="4400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j-lt"/>
                          <a:ea typeface="+mj-ea"/>
                        </a:rPr>
                        <a:t>Vendor</a:t>
                      </a:r>
                      <a:r>
                        <a:rPr lang="ko-KR" altLang="en-US" sz="1200" b="1" dirty="0" smtClean="0">
                          <a:latin typeface="+mj-lt"/>
                          <a:ea typeface="+mj-ea"/>
                        </a:rPr>
                        <a:t> </a:t>
                      </a:r>
                      <a:r>
                        <a:rPr lang="en-US" altLang="ko-KR" sz="1200" b="1" dirty="0" smtClean="0">
                          <a:latin typeface="+mj-lt"/>
                          <a:ea typeface="+mj-ea"/>
                        </a:rPr>
                        <a:t>&amp; CSV</a:t>
                      </a:r>
                      <a:endParaRPr lang="ko-KR" altLang="en-US" sz="1200" b="1" dirty="0">
                        <a:latin typeface="+mj-lt"/>
                        <a:ea typeface="+mj-ea"/>
                      </a:endParaRPr>
                    </a:p>
                  </a:txBody>
                  <a:tcPr marL="88009" marR="88009" marT="44005" marB="4400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j-lt"/>
                          <a:ea typeface="+mj-ea"/>
                        </a:rPr>
                        <a:t>R</a:t>
                      </a:r>
                      <a:r>
                        <a:rPr lang="en-US" altLang="ko-KR" sz="1200" b="1" baseline="0" dirty="0" smtClean="0">
                          <a:latin typeface="+mj-lt"/>
                          <a:ea typeface="+mj-ea"/>
                        </a:rPr>
                        <a:t> &amp; R</a:t>
                      </a:r>
                      <a:endParaRPr lang="ko-KR" altLang="en-US" sz="1200" b="1" dirty="0">
                        <a:latin typeface="+mj-lt"/>
                        <a:ea typeface="+mj-ea"/>
                      </a:endParaRPr>
                    </a:p>
                  </a:txBody>
                  <a:tcPr marL="88009" marR="88009" marT="44005" marB="4400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15194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j-lt"/>
                        <a:ea typeface="+mj-ea"/>
                      </a:endParaRPr>
                    </a:p>
                  </a:txBody>
                  <a:tcPr marL="88009" marR="88009" marT="44005" marB="4400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j-lt"/>
                        <a:ea typeface="+mj-ea"/>
                      </a:endParaRPr>
                    </a:p>
                  </a:txBody>
                  <a:tcPr marL="88009" marR="88009" marT="44005" marB="44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j-lt"/>
                        <a:ea typeface="+mj-ea"/>
                      </a:endParaRPr>
                    </a:p>
                  </a:txBody>
                  <a:tcPr marL="88009" marR="88009" marT="44005" marB="44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j-lt"/>
                        <a:ea typeface="+mj-ea"/>
                      </a:endParaRPr>
                    </a:p>
                  </a:txBody>
                  <a:tcPr marL="88009" marR="88009" marT="44005" marB="44005"/>
                </a:tc>
              </a:tr>
            </a:tbl>
          </a:graphicData>
        </a:graphic>
      </p:graphicFrame>
      <p:grpSp>
        <p:nvGrpSpPr>
          <p:cNvPr id="112" name="그룹 111"/>
          <p:cNvGrpSpPr/>
          <p:nvPr/>
        </p:nvGrpSpPr>
        <p:grpSpPr>
          <a:xfrm>
            <a:off x="618474" y="1747067"/>
            <a:ext cx="8135274" cy="4183164"/>
            <a:chOff x="395537" y="1747067"/>
            <a:chExt cx="8135274" cy="4183164"/>
          </a:xfrm>
        </p:grpSpPr>
        <p:sp>
          <p:nvSpPr>
            <p:cNvPr id="61" name="AutoShape 18"/>
            <p:cNvSpPr>
              <a:spLocks noChangeArrowheads="1"/>
            </p:cNvSpPr>
            <p:nvPr/>
          </p:nvSpPr>
          <p:spPr bwMode="gray">
            <a:xfrm>
              <a:off x="2750615" y="1822491"/>
              <a:ext cx="1437121" cy="29589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6F9FC"/>
                </a:gs>
                <a:gs pos="100000">
                  <a:srgbClr val="D2E1F0"/>
                </a:gs>
              </a:gsLst>
              <a:lin ang="0" scaled="1"/>
            </a:gradFill>
            <a:ln w="9525" algn="ctr">
              <a:solidFill>
                <a:srgbClr val="5A82B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</a:pPr>
              <a:r>
                <a:rPr kumimoji="1" lang="ko-KR" altLang="en-US" sz="1100" b="1" dirty="0" smtClean="0">
                  <a:ea typeface="+mn-ea"/>
                  <a:cs typeface="Arial" panose="020B0604020202020204" pitchFamily="34" charset="0"/>
                </a:rPr>
                <a:t>중요도 평가</a:t>
              </a:r>
              <a:endParaRPr kumimoji="1" lang="en-US" altLang="ko-KR" sz="1100" b="1" dirty="0" smtClean="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4927806" y="2369203"/>
              <a:ext cx="1437121" cy="28668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6F9FC"/>
                </a:gs>
                <a:gs pos="100000">
                  <a:srgbClr val="D2E1F0"/>
                </a:gs>
              </a:gsLst>
              <a:lin ang="0" scaled="1"/>
            </a:gradFill>
            <a:ln w="9525" algn="ctr">
              <a:solidFill>
                <a:srgbClr val="5A82B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</a:pPr>
              <a:r>
                <a:rPr kumimoji="1" lang="ko-KR" altLang="en-US" sz="1100" b="1" dirty="0" smtClean="0">
                  <a:ea typeface="+mn-ea"/>
                  <a:cs typeface="Arial" panose="020B0604020202020204" pitchFamily="34" charset="0"/>
                </a:rPr>
                <a:t>개발 </a:t>
              </a:r>
              <a:r>
                <a:rPr kumimoji="1" lang="en-US" altLang="ko-KR" sz="1100" b="1" dirty="0" smtClean="0">
                  <a:ea typeface="+mn-ea"/>
                  <a:cs typeface="Arial" panose="020B0604020202020204" pitchFamily="34" charset="0"/>
                </a:rPr>
                <a:t>&amp; </a:t>
              </a:r>
              <a:r>
                <a:rPr kumimoji="1" lang="ko-KR" altLang="en-US" sz="1100" b="1" dirty="0" smtClean="0">
                  <a:ea typeface="+mn-ea"/>
                  <a:cs typeface="Arial" panose="020B0604020202020204" pitchFamily="34" charset="0"/>
                </a:rPr>
                <a:t>테스트</a:t>
              </a:r>
              <a:endParaRPr kumimoji="1" lang="en-US" altLang="ko-KR" sz="1100" b="1" dirty="0" smtClean="0"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3" name="그룹 62"/>
            <p:cNvGrpSpPr/>
            <p:nvPr/>
          </p:nvGrpSpPr>
          <p:grpSpPr>
            <a:xfrm>
              <a:off x="412812" y="1813527"/>
              <a:ext cx="1439788" cy="806634"/>
              <a:chOff x="2383187" y="2265760"/>
              <a:chExt cx="1189737" cy="838077"/>
            </a:xfrm>
          </p:grpSpPr>
          <p:sp>
            <p:nvSpPr>
              <p:cNvPr id="110" name="AutoShape 18"/>
              <p:cNvSpPr>
                <a:spLocks noChangeArrowheads="1"/>
              </p:cNvSpPr>
              <p:nvPr/>
            </p:nvSpPr>
            <p:spPr bwMode="gray">
              <a:xfrm>
                <a:off x="2385391" y="2265760"/>
                <a:ext cx="1187533" cy="314116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6F9FC"/>
                  </a:gs>
                  <a:gs pos="100000">
                    <a:srgbClr val="D2E1F0"/>
                  </a:gs>
                </a:gsLst>
                <a:lin ang="0" scaled="1"/>
              </a:gradFill>
              <a:ln w="9525" algn="ctr">
                <a:solidFill>
                  <a:srgbClr val="5A82B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latinLnBrk="1">
                  <a:spcBef>
                    <a:spcPct val="0"/>
                  </a:spcBef>
                </a:pPr>
                <a:r>
                  <a:rPr kumimoji="1" lang="ko-KR" altLang="en-US" sz="1100" b="1" dirty="0" smtClean="0">
                    <a:ea typeface="+mn-ea"/>
                    <a:cs typeface="Arial" panose="020B0604020202020204" pitchFamily="34" charset="0"/>
                  </a:rPr>
                  <a:t>변경 요청</a:t>
                </a:r>
                <a:endParaRPr kumimoji="1" lang="ko-KR" altLang="en-US" sz="1100" b="1" dirty="0"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1" name="AutoShape 18"/>
              <p:cNvSpPr>
                <a:spLocks noChangeArrowheads="1"/>
              </p:cNvSpPr>
              <p:nvPr/>
            </p:nvSpPr>
            <p:spPr bwMode="gray">
              <a:xfrm>
                <a:off x="2383187" y="2793758"/>
                <a:ext cx="1187533" cy="310079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6F9FC"/>
                  </a:gs>
                  <a:gs pos="100000">
                    <a:srgbClr val="D2E1F0"/>
                  </a:gs>
                </a:gsLst>
                <a:lin ang="0" scaled="1"/>
              </a:gradFill>
              <a:ln w="9525" algn="ctr">
                <a:solidFill>
                  <a:srgbClr val="5A82B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latinLnBrk="1">
                  <a:spcBef>
                    <a:spcPct val="0"/>
                  </a:spcBef>
                </a:pPr>
                <a:r>
                  <a:rPr kumimoji="1" lang="ko-KR" altLang="en-US" sz="1100" b="1" dirty="0" smtClean="0">
                    <a:ea typeface="+mn-ea"/>
                    <a:cs typeface="Arial" panose="020B0604020202020204" pitchFamily="34" charset="0"/>
                  </a:rPr>
                  <a:t>변경 검토</a:t>
                </a:r>
                <a:endParaRPr kumimoji="1" lang="en-US" altLang="ko-KR" sz="1100" b="1" dirty="0" smtClean="0"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AutoShape 231"/>
            <p:cNvSpPr>
              <a:spLocks noChangeArrowheads="1"/>
            </p:cNvSpPr>
            <p:nvPr/>
          </p:nvSpPr>
          <p:spPr bwMode="auto">
            <a:xfrm>
              <a:off x="2750616" y="2325624"/>
              <a:ext cx="1437120" cy="364666"/>
            </a:xfrm>
            <a:prstGeom prst="flowChartDecision">
              <a:avLst/>
            </a:prstGeom>
            <a:gradFill rotWithShape="1">
              <a:gsLst>
                <a:gs pos="0">
                  <a:srgbClr val="CED8EC"/>
                </a:gs>
                <a:gs pos="100000">
                  <a:srgbClr val="EAEEF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</a:pPr>
              <a:r>
                <a:rPr kumimoji="1" lang="en-US" altLang="ko-KR" sz="1100" b="1" dirty="0" smtClean="0">
                  <a:cs typeface="Arial" panose="020B0604020202020204" pitchFamily="34" charset="0"/>
                </a:rPr>
                <a:t>Critical</a:t>
              </a:r>
              <a:endParaRPr kumimoji="1" lang="en-US" altLang="ko-KR" sz="1100" b="1" dirty="0">
                <a:cs typeface="Arial" panose="020B0604020202020204" pitchFamily="34" charset="0"/>
              </a:endParaRPr>
            </a:p>
          </p:txBody>
        </p:sp>
        <p:sp>
          <p:nvSpPr>
            <p:cNvPr id="65" name="AutoShape 18"/>
            <p:cNvSpPr>
              <a:spLocks noChangeArrowheads="1"/>
            </p:cNvSpPr>
            <p:nvPr/>
          </p:nvSpPr>
          <p:spPr bwMode="gray">
            <a:xfrm>
              <a:off x="414146" y="2822710"/>
              <a:ext cx="1437121" cy="2944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6F9FC"/>
                </a:gs>
                <a:gs pos="100000">
                  <a:srgbClr val="D2E1F0"/>
                </a:gs>
              </a:gsLst>
              <a:lin ang="0" scaled="1"/>
            </a:gradFill>
            <a:ln w="9525" algn="ctr">
              <a:solidFill>
                <a:srgbClr val="5A82B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</a:pPr>
              <a:r>
                <a:rPr kumimoji="1" lang="ko-KR" altLang="en-US" sz="1100" b="1" dirty="0" smtClean="0">
                  <a:ea typeface="+mn-ea"/>
                  <a:cs typeface="Arial" panose="020B0604020202020204" pitchFamily="34" charset="0"/>
                </a:rPr>
                <a:t>변경 요청 </a:t>
              </a:r>
              <a:r>
                <a:rPr lang="ko-KR" altLang="en-US" sz="1100" b="1" dirty="0" smtClean="0">
                  <a:ea typeface="+mn-ea"/>
                  <a:cs typeface="Arial" panose="020B0604020202020204" pitchFamily="34" charset="0"/>
                </a:rPr>
                <a:t>승인</a:t>
              </a:r>
              <a:endParaRPr kumimoji="1" lang="en-US" altLang="ko-KR" sz="1100" b="1" dirty="0" smtClean="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AutoShape 18"/>
            <p:cNvSpPr>
              <a:spLocks noChangeArrowheads="1"/>
            </p:cNvSpPr>
            <p:nvPr/>
          </p:nvSpPr>
          <p:spPr bwMode="gray">
            <a:xfrm>
              <a:off x="2750615" y="2941256"/>
              <a:ext cx="1437121" cy="27621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6F9FC"/>
                </a:gs>
                <a:gs pos="100000">
                  <a:srgbClr val="D2E1F0"/>
                </a:gs>
              </a:gsLst>
              <a:lin ang="0" scaled="1"/>
            </a:gradFill>
            <a:ln w="9525" algn="ctr">
              <a:solidFill>
                <a:srgbClr val="5A82B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</a:pPr>
              <a:r>
                <a:rPr kumimoji="1" lang="ko-KR" altLang="en-US" sz="1100" b="1" dirty="0" smtClean="0">
                  <a:ea typeface="+mn-ea"/>
                  <a:cs typeface="Arial" panose="020B0604020202020204" pitchFamily="34" charset="0"/>
                </a:rPr>
                <a:t>변경 </a:t>
              </a:r>
              <a:r>
                <a:rPr lang="ko-KR" altLang="en-US" sz="1100" b="1" dirty="0" smtClean="0">
                  <a:ea typeface="+mn-ea"/>
                  <a:cs typeface="Arial" panose="020B0604020202020204" pitchFamily="34" charset="0"/>
                </a:rPr>
                <a:t>사항</a:t>
              </a:r>
              <a:r>
                <a:rPr kumimoji="1" lang="ko-KR" altLang="en-US" sz="1100" b="1" dirty="0" smtClean="0">
                  <a:ea typeface="+mn-ea"/>
                  <a:cs typeface="Arial" panose="020B0604020202020204" pitchFamily="34" charset="0"/>
                </a:rPr>
                <a:t> 취합</a:t>
              </a:r>
              <a:endParaRPr kumimoji="1" lang="en-US" altLang="ko-KR" sz="1100" b="1" dirty="0" smtClean="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AutoShape 18"/>
            <p:cNvSpPr>
              <a:spLocks noChangeArrowheads="1"/>
            </p:cNvSpPr>
            <p:nvPr/>
          </p:nvSpPr>
          <p:spPr bwMode="gray">
            <a:xfrm>
              <a:off x="4923329" y="4232225"/>
              <a:ext cx="1437121" cy="2944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6F9FC"/>
                </a:gs>
                <a:gs pos="100000">
                  <a:srgbClr val="D2E1F0"/>
                </a:gs>
              </a:gsLst>
              <a:lin ang="0" scaled="1"/>
            </a:gradFill>
            <a:ln w="9525" algn="ctr">
              <a:solidFill>
                <a:srgbClr val="5A82B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</a:pPr>
              <a:r>
                <a:rPr lang="en-US" altLang="ko-KR" sz="1100" b="1" dirty="0" smtClean="0">
                  <a:ea typeface="+mn-ea"/>
                  <a:cs typeface="Arial" panose="020B0604020202020204" pitchFamily="34" charset="0"/>
                </a:rPr>
                <a:t>CSV </a:t>
              </a:r>
              <a:r>
                <a:rPr lang="ko-KR" altLang="en-US" sz="1100" b="1" dirty="0" smtClean="0">
                  <a:ea typeface="+mn-ea"/>
                  <a:cs typeface="Arial" panose="020B0604020202020204" pitchFamily="34" charset="0"/>
                </a:rPr>
                <a:t>수행</a:t>
              </a:r>
              <a:endParaRPr kumimoji="1" lang="en-US" altLang="ko-KR" sz="1100" b="1" dirty="0" smtClean="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AutoShape 18"/>
            <p:cNvSpPr>
              <a:spLocks noChangeArrowheads="1"/>
            </p:cNvSpPr>
            <p:nvPr/>
          </p:nvSpPr>
          <p:spPr bwMode="gray">
            <a:xfrm>
              <a:off x="2731984" y="5289277"/>
              <a:ext cx="1474384" cy="2944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6F9FC"/>
                </a:gs>
                <a:gs pos="100000">
                  <a:srgbClr val="D2E1F0"/>
                </a:gs>
              </a:gsLst>
              <a:lin ang="0" scaled="1"/>
            </a:gradFill>
            <a:ln w="9525" algn="ctr">
              <a:solidFill>
                <a:srgbClr val="5A82B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</a:pPr>
              <a:r>
                <a:rPr lang="en-US" altLang="ko-KR" sz="1100" b="1" dirty="0" smtClean="0">
                  <a:ea typeface="+mn-ea"/>
                  <a:cs typeface="Arial" panose="020B0604020202020204" pitchFamily="34" charset="0"/>
                </a:rPr>
                <a:t>Release </a:t>
              </a:r>
              <a:r>
                <a:rPr lang="ko-KR" altLang="en-US" sz="1100" b="1" dirty="0" smtClean="0">
                  <a:ea typeface="+mn-ea"/>
                  <a:cs typeface="Arial" panose="020B0604020202020204" pitchFamily="34" charset="0"/>
                </a:rPr>
                <a:t>승인</a:t>
              </a:r>
              <a:endParaRPr kumimoji="1" lang="en-US" altLang="ko-KR" sz="1100" b="1" dirty="0" smtClean="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AutoShape 18"/>
            <p:cNvSpPr>
              <a:spLocks noChangeArrowheads="1"/>
            </p:cNvSpPr>
            <p:nvPr/>
          </p:nvSpPr>
          <p:spPr bwMode="gray">
            <a:xfrm>
              <a:off x="4968787" y="5635809"/>
              <a:ext cx="1437121" cy="2944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6F9FC"/>
                </a:gs>
                <a:gs pos="100000">
                  <a:srgbClr val="D2E1F0"/>
                </a:gs>
              </a:gsLst>
              <a:lin ang="0" scaled="1"/>
            </a:gradFill>
            <a:ln w="9525" algn="ctr">
              <a:solidFill>
                <a:srgbClr val="5A82B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</a:pPr>
              <a:r>
                <a:rPr lang="en-US" altLang="ko-KR" sz="1100" b="1" dirty="0" smtClean="0">
                  <a:ea typeface="+mn-ea"/>
                  <a:cs typeface="Arial" panose="020B0604020202020204" pitchFamily="34" charset="0"/>
                </a:rPr>
                <a:t>Release</a:t>
              </a:r>
              <a:endParaRPr kumimoji="1" lang="en-US" altLang="ko-KR" sz="1100" b="1" dirty="0" smtClean="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AutoShape 18"/>
            <p:cNvSpPr>
              <a:spLocks noChangeArrowheads="1"/>
            </p:cNvSpPr>
            <p:nvPr/>
          </p:nvSpPr>
          <p:spPr bwMode="gray">
            <a:xfrm>
              <a:off x="2743365" y="4648868"/>
              <a:ext cx="1451620" cy="2944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6F9FC"/>
                </a:gs>
                <a:gs pos="100000">
                  <a:srgbClr val="D2E1F0"/>
                </a:gs>
              </a:gsLst>
              <a:lin ang="0" scaled="1"/>
            </a:gradFill>
            <a:ln w="9525" algn="ctr">
              <a:solidFill>
                <a:srgbClr val="5A82B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</a:pPr>
              <a:r>
                <a:rPr lang="en-US" altLang="ko-KR" sz="1100" b="1" dirty="0" smtClean="0">
                  <a:ea typeface="+mn-ea"/>
                  <a:cs typeface="Arial" panose="020B0604020202020204" pitchFamily="34" charset="0"/>
                </a:rPr>
                <a:t>CSV </a:t>
              </a:r>
              <a:r>
                <a:rPr lang="ko-KR" altLang="en-US" sz="1100" b="1" dirty="0" smtClean="0">
                  <a:ea typeface="+mn-ea"/>
                  <a:cs typeface="Arial" panose="020B0604020202020204" pitchFamily="34" charset="0"/>
                </a:rPr>
                <a:t>승</a:t>
              </a:r>
              <a:r>
                <a:rPr lang="ko-KR" altLang="en-US" sz="1100" b="1" dirty="0">
                  <a:ea typeface="+mn-ea"/>
                  <a:cs typeface="Arial" panose="020B0604020202020204" pitchFamily="34" charset="0"/>
                </a:rPr>
                <a:t>인</a:t>
              </a:r>
              <a:endParaRPr kumimoji="1" lang="en-US" altLang="ko-KR" sz="1100" b="1" dirty="0" smtClean="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AutoShape 18"/>
            <p:cNvSpPr>
              <a:spLocks noChangeArrowheads="1"/>
            </p:cNvSpPr>
            <p:nvPr/>
          </p:nvSpPr>
          <p:spPr bwMode="gray">
            <a:xfrm>
              <a:off x="401817" y="5634885"/>
              <a:ext cx="1450154" cy="2944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6F9FC"/>
                </a:gs>
                <a:gs pos="100000">
                  <a:srgbClr val="D2E1F0"/>
                </a:gs>
              </a:gsLst>
              <a:lin ang="0" scaled="1"/>
            </a:gradFill>
            <a:ln w="9525" algn="ctr">
              <a:solidFill>
                <a:srgbClr val="5A82B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</a:pPr>
              <a:r>
                <a:rPr lang="ko-KR" altLang="en-US" sz="1100" b="1" dirty="0" smtClean="0">
                  <a:ea typeface="+mn-ea"/>
                  <a:cs typeface="Arial" panose="020B0604020202020204" pitchFamily="34" charset="0"/>
                </a:rPr>
                <a:t>현업 사용</a:t>
              </a:r>
              <a:endParaRPr kumimoji="1" lang="en-US" altLang="ko-KR" sz="1100" b="1" dirty="0" smtClean="0"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2" name="직선 화살표 연결선 71"/>
            <p:cNvCxnSpPr/>
            <p:nvPr/>
          </p:nvCxnSpPr>
          <p:spPr bwMode="auto">
            <a:xfrm flipH="1">
              <a:off x="1131373" y="2115858"/>
              <a:ext cx="2667" cy="205857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직선 화살표 연결선 72"/>
            <p:cNvCxnSpPr/>
            <p:nvPr/>
          </p:nvCxnSpPr>
          <p:spPr bwMode="auto">
            <a:xfrm>
              <a:off x="1132040" y="2620161"/>
              <a:ext cx="1334" cy="202549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꺾인 연결선 73"/>
            <p:cNvCxnSpPr>
              <a:stCxn id="88" idx="3"/>
              <a:endCxn id="61" idx="1"/>
            </p:cNvCxnSpPr>
            <p:nvPr/>
          </p:nvCxnSpPr>
          <p:spPr bwMode="auto">
            <a:xfrm flipV="1">
              <a:off x="1832657" y="1970436"/>
              <a:ext cx="917958" cy="2114110"/>
            </a:xfrm>
            <a:prstGeom prst="bentConnector3">
              <a:avLst>
                <a:gd name="adj1" fmla="val 65971"/>
              </a:avLst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직선 화살표 연결선 74"/>
            <p:cNvCxnSpPr/>
            <p:nvPr/>
          </p:nvCxnSpPr>
          <p:spPr bwMode="auto">
            <a:xfrm>
              <a:off x="3469175" y="2118381"/>
              <a:ext cx="1" cy="207243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직선 화살표 연결선 75"/>
            <p:cNvCxnSpPr>
              <a:stCxn id="64" idx="3"/>
              <a:endCxn id="62" idx="1"/>
            </p:cNvCxnSpPr>
            <p:nvPr/>
          </p:nvCxnSpPr>
          <p:spPr bwMode="auto">
            <a:xfrm>
              <a:off x="4187736" y="2507958"/>
              <a:ext cx="740070" cy="4587"/>
            </a:xfrm>
            <a:prstGeom prst="straightConnector1">
              <a:avLst/>
            </a:prstGeom>
            <a:ln w="12700"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직선 화살표 연결선 76"/>
            <p:cNvCxnSpPr/>
            <p:nvPr/>
          </p:nvCxnSpPr>
          <p:spPr bwMode="auto">
            <a:xfrm flipH="1">
              <a:off x="3469175" y="2690290"/>
              <a:ext cx="1" cy="250966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AutoShape 18"/>
            <p:cNvSpPr>
              <a:spLocks noChangeArrowheads="1"/>
            </p:cNvSpPr>
            <p:nvPr/>
          </p:nvSpPr>
          <p:spPr bwMode="gray">
            <a:xfrm>
              <a:off x="2750615" y="3435202"/>
              <a:ext cx="1437121" cy="27621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6F9FC"/>
                </a:gs>
                <a:gs pos="100000">
                  <a:srgbClr val="D2E1F0"/>
                </a:gs>
              </a:gsLst>
              <a:lin ang="0" scaled="1"/>
            </a:gradFill>
            <a:ln w="9525" algn="ctr">
              <a:solidFill>
                <a:srgbClr val="5A82B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</a:pPr>
              <a:r>
                <a:rPr kumimoji="1" lang="ko-KR" altLang="en-US" sz="1100" b="1" dirty="0" smtClean="0">
                  <a:ea typeface="+mn-ea"/>
                  <a:cs typeface="Arial" panose="020B0604020202020204" pitchFamily="34" charset="0"/>
                </a:rPr>
                <a:t>변경 </a:t>
              </a:r>
              <a:r>
                <a:rPr lang="ko-KR" altLang="en-US" sz="1100" b="1" dirty="0" smtClean="0">
                  <a:ea typeface="+mn-ea"/>
                  <a:cs typeface="Arial" panose="020B0604020202020204" pitchFamily="34" charset="0"/>
                </a:rPr>
                <a:t>시점 결정</a:t>
              </a:r>
              <a:endParaRPr kumimoji="1" lang="en-US" altLang="ko-KR" sz="1100" b="1" dirty="0" smtClean="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AutoShape 18"/>
            <p:cNvSpPr>
              <a:spLocks noChangeArrowheads="1"/>
            </p:cNvSpPr>
            <p:nvPr/>
          </p:nvSpPr>
          <p:spPr bwMode="gray">
            <a:xfrm>
              <a:off x="2750615" y="3956006"/>
              <a:ext cx="1437121" cy="27621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6F9FC"/>
                </a:gs>
                <a:gs pos="100000">
                  <a:srgbClr val="D2E1F0"/>
                </a:gs>
              </a:gsLst>
              <a:lin ang="0" scaled="1"/>
            </a:gradFill>
            <a:ln w="9525" algn="ctr">
              <a:solidFill>
                <a:srgbClr val="5A82B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</a:pPr>
              <a:r>
                <a:rPr lang="ko-KR" altLang="en-US" sz="1100" b="1" dirty="0" smtClean="0">
                  <a:ea typeface="+mn-ea"/>
                  <a:cs typeface="Arial" panose="020B0604020202020204" pitchFamily="34" charset="0"/>
                </a:rPr>
                <a:t>개발 </a:t>
              </a:r>
              <a:r>
                <a:rPr lang="en-US" altLang="ko-KR" sz="1100" b="1" dirty="0" smtClean="0">
                  <a:ea typeface="+mn-ea"/>
                  <a:cs typeface="Arial" panose="020B0604020202020204" pitchFamily="34" charset="0"/>
                </a:rPr>
                <a:t>&amp; CSV </a:t>
              </a:r>
              <a:r>
                <a:rPr lang="ko-KR" altLang="en-US" sz="1100" b="1" dirty="0" smtClean="0">
                  <a:ea typeface="+mn-ea"/>
                  <a:cs typeface="Arial" panose="020B0604020202020204" pitchFamily="34" charset="0"/>
                </a:rPr>
                <a:t>요청</a:t>
              </a:r>
              <a:endParaRPr kumimoji="1" lang="en-US" altLang="ko-KR" sz="1100" b="1" dirty="0" smtClean="0"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0" name="꺾인 연결선 79"/>
            <p:cNvCxnSpPr/>
            <p:nvPr/>
          </p:nvCxnSpPr>
          <p:spPr bwMode="auto">
            <a:xfrm rot="5400000">
              <a:off x="4833047" y="3441816"/>
              <a:ext cx="1576340" cy="4477"/>
            </a:xfrm>
            <a:prstGeom prst="bentConnector3">
              <a:avLst>
                <a:gd name="adj1" fmla="val 50000"/>
              </a:avLst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꺾인 연결선 80"/>
            <p:cNvCxnSpPr>
              <a:stCxn id="68" idx="3"/>
              <a:endCxn id="69" idx="0"/>
            </p:cNvCxnSpPr>
            <p:nvPr/>
          </p:nvCxnSpPr>
          <p:spPr bwMode="auto">
            <a:xfrm>
              <a:off x="4206367" y="5436489"/>
              <a:ext cx="1480980" cy="199320"/>
            </a:xfrm>
            <a:prstGeom prst="bentConnector2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직선 화살표 연결선 81"/>
            <p:cNvCxnSpPr>
              <a:stCxn id="69" idx="1"/>
              <a:endCxn id="71" idx="3"/>
            </p:cNvCxnSpPr>
            <p:nvPr/>
          </p:nvCxnSpPr>
          <p:spPr bwMode="auto">
            <a:xfrm flipH="1" flipV="1">
              <a:off x="1851970" y="5782096"/>
              <a:ext cx="3116817" cy="924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 bwMode="auto">
            <a:xfrm>
              <a:off x="1757090" y="3891282"/>
              <a:ext cx="259511" cy="2369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rtlCol="0" anchor="t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000" b="1" dirty="0" smtClean="0">
                  <a:ea typeface="+mn-ea"/>
                  <a:cs typeface="Arial" panose="020B0604020202020204" pitchFamily="34" charset="0"/>
                </a:rPr>
                <a:t>Y</a:t>
              </a:r>
              <a:endParaRPr lang="ko-KR" altLang="en-US" sz="1000" b="1" dirty="0" smtClean="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 bwMode="auto">
            <a:xfrm>
              <a:off x="3247505" y="2641027"/>
              <a:ext cx="259511" cy="2369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rtlCol="0" anchor="t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000" b="1" dirty="0" smtClean="0">
                  <a:ea typeface="+mn-ea"/>
                  <a:cs typeface="Arial" panose="020B0604020202020204" pitchFamily="34" charset="0"/>
                </a:rPr>
                <a:t>Y</a:t>
              </a:r>
              <a:endParaRPr lang="ko-KR" altLang="en-US" sz="1000" b="1" dirty="0" smtClean="0"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5" name="직선 화살표 연결선 84"/>
            <p:cNvCxnSpPr>
              <a:stCxn id="66" idx="2"/>
              <a:endCxn id="78" idx="0"/>
            </p:cNvCxnSpPr>
            <p:nvPr/>
          </p:nvCxnSpPr>
          <p:spPr bwMode="auto">
            <a:xfrm>
              <a:off x="3469175" y="3217475"/>
              <a:ext cx="0" cy="217727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직선 화살표 연결선 85"/>
            <p:cNvCxnSpPr>
              <a:endCxn id="79" idx="0"/>
            </p:cNvCxnSpPr>
            <p:nvPr/>
          </p:nvCxnSpPr>
          <p:spPr bwMode="auto">
            <a:xfrm>
              <a:off x="3467678" y="3694825"/>
              <a:ext cx="1497" cy="261181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AutoShape 18"/>
            <p:cNvSpPr>
              <a:spLocks noChangeArrowheads="1"/>
            </p:cNvSpPr>
            <p:nvPr/>
          </p:nvSpPr>
          <p:spPr bwMode="gray">
            <a:xfrm>
              <a:off x="414146" y="3332330"/>
              <a:ext cx="1437121" cy="29589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6F9FC"/>
                </a:gs>
                <a:gs pos="100000">
                  <a:srgbClr val="D2E1F0"/>
                </a:gs>
              </a:gsLst>
              <a:lin ang="0" scaled="1"/>
            </a:gradFill>
            <a:ln w="9525" algn="ctr">
              <a:solidFill>
                <a:srgbClr val="5A82B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</a:pPr>
              <a:r>
                <a:rPr kumimoji="1" lang="ko-KR" altLang="en-US" sz="1100" b="1" dirty="0" smtClean="0">
                  <a:ea typeface="+mn-ea"/>
                  <a:cs typeface="Arial" panose="020B0604020202020204" pitchFamily="34" charset="0"/>
                </a:rPr>
                <a:t>중요도 평가</a:t>
              </a:r>
              <a:endParaRPr kumimoji="1" lang="en-US" altLang="ko-KR" sz="1100" b="1" dirty="0" smtClean="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AutoShape 231"/>
            <p:cNvSpPr>
              <a:spLocks noChangeArrowheads="1"/>
            </p:cNvSpPr>
            <p:nvPr/>
          </p:nvSpPr>
          <p:spPr bwMode="auto">
            <a:xfrm>
              <a:off x="395537" y="3902212"/>
              <a:ext cx="1437120" cy="364666"/>
            </a:xfrm>
            <a:prstGeom prst="flowChartDecision">
              <a:avLst/>
            </a:prstGeom>
            <a:gradFill rotWithShape="1">
              <a:gsLst>
                <a:gs pos="0">
                  <a:srgbClr val="CED8EC"/>
                </a:gs>
                <a:gs pos="100000">
                  <a:srgbClr val="EAEEF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</a:pPr>
              <a:r>
                <a:rPr kumimoji="1" lang="en-US" altLang="ko-KR" sz="1100" b="1" dirty="0" smtClean="0">
                  <a:ea typeface="+mn-ea"/>
                  <a:cs typeface="Arial" panose="020B0604020202020204" pitchFamily="34" charset="0"/>
                </a:rPr>
                <a:t>Critical</a:t>
              </a:r>
              <a:endParaRPr kumimoji="1" lang="en-US" altLang="ko-KR" sz="1100" b="1" dirty="0"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9" name="직선 화살표 연결선 88"/>
            <p:cNvCxnSpPr/>
            <p:nvPr/>
          </p:nvCxnSpPr>
          <p:spPr bwMode="auto">
            <a:xfrm>
              <a:off x="1132706" y="3117132"/>
              <a:ext cx="0" cy="215197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AutoShape 18"/>
            <p:cNvSpPr>
              <a:spLocks noChangeArrowheads="1"/>
            </p:cNvSpPr>
            <p:nvPr/>
          </p:nvSpPr>
          <p:spPr bwMode="gray">
            <a:xfrm>
              <a:off x="401817" y="4648063"/>
              <a:ext cx="1451620" cy="2944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6F9FC"/>
                </a:gs>
                <a:gs pos="100000">
                  <a:srgbClr val="D2E1F0"/>
                </a:gs>
              </a:gsLst>
              <a:lin ang="0" scaled="1"/>
            </a:gradFill>
            <a:ln w="9525" algn="ctr">
              <a:solidFill>
                <a:srgbClr val="5A82B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</a:pPr>
              <a:r>
                <a:rPr lang="en-US" altLang="ko-KR" sz="1100" b="1" dirty="0" smtClean="0">
                  <a:ea typeface="+mn-ea"/>
                  <a:cs typeface="Arial" panose="020B0604020202020204" pitchFamily="34" charset="0"/>
                </a:rPr>
                <a:t>CSV </a:t>
              </a:r>
              <a:r>
                <a:rPr lang="ko-KR" altLang="en-US" sz="1100" b="1" dirty="0" smtClean="0">
                  <a:ea typeface="+mn-ea"/>
                  <a:cs typeface="Arial" panose="020B0604020202020204" pitchFamily="34" charset="0"/>
                </a:rPr>
                <a:t>이관 문서 승인</a:t>
              </a:r>
              <a:endParaRPr kumimoji="1" lang="en-US" altLang="ko-KR" sz="1100" b="1" dirty="0" smtClean="0"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1" name="꺾인 연결선 90"/>
            <p:cNvCxnSpPr>
              <a:stCxn id="70" idx="1"/>
              <a:endCxn id="90" idx="3"/>
            </p:cNvCxnSpPr>
            <p:nvPr/>
          </p:nvCxnSpPr>
          <p:spPr bwMode="auto">
            <a:xfrm rot="10800000">
              <a:off x="1853438" y="4795275"/>
              <a:ext cx="889928" cy="805"/>
            </a:xfrm>
            <a:prstGeom prst="bentConnector3">
              <a:avLst>
                <a:gd name="adj1" fmla="val 50000"/>
              </a:avLst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꺾인 연결선 91"/>
            <p:cNvCxnSpPr>
              <a:stCxn id="90" idx="2"/>
            </p:cNvCxnSpPr>
            <p:nvPr/>
          </p:nvCxnSpPr>
          <p:spPr bwMode="auto">
            <a:xfrm rot="16200000" flipH="1">
              <a:off x="1682803" y="4387309"/>
              <a:ext cx="494003" cy="1604356"/>
            </a:xfrm>
            <a:prstGeom prst="bentConnector2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꺾인 연결선 92"/>
            <p:cNvCxnSpPr>
              <a:stCxn id="79" idx="3"/>
              <a:endCxn id="62" idx="1"/>
            </p:cNvCxnSpPr>
            <p:nvPr/>
          </p:nvCxnSpPr>
          <p:spPr bwMode="auto">
            <a:xfrm flipV="1">
              <a:off x="4187736" y="2512545"/>
              <a:ext cx="740070" cy="1581571"/>
            </a:xfrm>
            <a:prstGeom prst="bentConnector3">
              <a:avLst>
                <a:gd name="adj1" fmla="val 50000"/>
              </a:avLst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직선 화살표 연결선 93"/>
            <p:cNvCxnSpPr>
              <a:endCxn id="88" idx="0"/>
            </p:cNvCxnSpPr>
            <p:nvPr/>
          </p:nvCxnSpPr>
          <p:spPr bwMode="auto">
            <a:xfrm>
              <a:off x="1114097" y="3643797"/>
              <a:ext cx="0" cy="258416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직사각형 94"/>
            <p:cNvSpPr/>
            <p:nvPr/>
          </p:nvSpPr>
          <p:spPr bwMode="auto">
            <a:xfrm>
              <a:off x="6700506" y="2029871"/>
              <a:ext cx="1830305" cy="11201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1800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ko-KR" altLang="en-US" sz="1400" b="1" dirty="0" smtClean="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6628351" y="1747067"/>
              <a:ext cx="938368" cy="236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0" fontAlgn="base" latinLnBrk="1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0000"/>
                <a:tabLst/>
              </a:pPr>
              <a:r>
                <a:rPr lang="en-US" altLang="ko-KR" sz="1000" b="1" kern="0" dirty="0" smtClean="0">
                  <a:ea typeface="+mn-ea"/>
                  <a:cs typeface="Arial" panose="020B0604020202020204" pitchFamily="34" charset="0"/>
                </a:rPr>
                <a:t>[ </a:t>
              </a:r>
              <a:r>
                <a:rPr lang="en-US" altLang="ko-KR" sz="1000" b="1" kern="0" dirty="0" smtClean="0">
                  <a:cs typeface="Arial" panose="020B0604020202020204" pitchFamily="34" charset="0"/>
                </a:rPr>
                <a:t>Customer</a:t>
              </a:r>
              <a:r>
                <a:rPr lang="ko-KR" altLang="en-US" sz="1000" b="1" kern="0" dirty="0" smtClean="0"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ko-KR" sz="1000" b="1" kern="0" dirty="0" smtClean="0">
                  <a:ea typeface="+mn-ea"/>
                  <a:cs typeface="Arial" panose="020B0604020202020204" pitchFamily="34" charset="0"/>
                </a:rPr>
                <a:t>]</a:t>
              </a:r>
              <a:r>
                <a:rPr lang="ko-KR" altLang="en-US" sz="1000" b="1" kern="0" dirty="0" smtClean="0">
                  <a:ea typeface="+mn-ea"/>
                  <a:cs typeface="Arial" panose="020B0604020202020204" pitchFamily="34" charset="0"/>
                </a:rPr>
                <a:t> </a:t>
              </a:r>
              <a:endParaRPr kumimoji="1" lang="ko-KR" alt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6749798" y="2082102"/>
              <a:ext cx="173172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latinLnBrk="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ko-KR" altLang="en-US" sz="900" b="1" dirty="0" smtClean="0">
                  <a:ea typeface="+mn-ea"/>
                  <a:cs typeface="Arial" panose="020B0604020202020204" pitchFamily="34" charset="0"/>
                </a:rPr>
                <a:t>내부 변경 관리 절차 준수</a:t>
              </a:r>
              <a:endParaRPr lang="en-US" altLang="ko-KR" sz="900" b="1" dirty="0" smtClean="0">
                <a:ea typeface="+mn-ea"/>
                <a:cs typeface="Arial" panose="020B0604020202020204" pitchFamily="34" charset="0"/>
              </a:endParaRPr>
            </a:p>
            <a:p>
              <a:pPr marL="171450" indent="-171450" latinLnBrk="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en-US" altLang="ko-KR" sz="900" b="1" dirty="0" smtClean="0">
                  <a:ea typeface="+mn-ea"/>
                  <a:cs typeface="Arial" panose="020B0604020202020204" pitchFamily="34" charset="0"/>
                </a:rPr>
                <a:t>CSV </a:t>
              </a:r>
              <a:r>
                <a:rPr lang="ko-KR" altLang="en-US" sz="900" b="1" dirty="0" smtClean="0">
                  <a:ea typeface="+mn-ea"/>
                  <a:cs typeface="Arial" panose="020B0604020202020204" pitchFamily="34" charset="0"/>
                </a:rPr>
                <a:t>이관 문서 승인 </a:t>
              </a:r>
              <a:r>
                <a:rPr lang="en-US" altLang="ko-KR" sz="900" b="1" dirty="0" smtClean="0">
                  <a:ea typeface="+mn-ea"/>
                  <a:cs typeface="Arial" panose="020B0604020202020204" pitchFamily="34" charset="0"/>
                </a:rPr>
                <a:t>(QA)</a:t>
              </a:r>
            </a:p>
            <a:p>
              <a:pPr marL="171450" indent="-171450" latinLnBrk="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ko-KR" altLang="en-US" sz="900" b="1" dirty="0" smtClean="0">
                  <a:ea typeface="+mn-ea"/>
                  <a:cs typeface="Arial" panose="020B0604020202020204" pitchFamily="34" charset="0"/>
                </a:rPr>
                <a:t>프로그램  사용 요청 </a:t>
              </a:r>
              <a:r>
                <a:rPr lang="en-US" altLang="ko-KR" sz="900" b="1" dirty="0" smtClean="0">
                  <a:ea typeface="+mn-ea"/>
                  <a:cs typeface="Arial" panose="020B0604020202020204" pitchFamily="34" charset="0"/>
                </a:rPr>
                <a:t>&amp; </a:t>
              </a:r>
              <a:r>
                <a:rPr lang="ko-KR" altLang="en-US" sz="900" b="1" dirty="0" smtClean="0">
                  <a:ea typeface="+mn-ea"/>
                  <a:cs typeface="Arial" panose="020B0604020202020204" pitchFamily="34" charset="0"/>
                </a:rPr>
                <a:t>운영</a:t>
              </a:r>
              <a:endParaRPr lang="en-US" altLang="ko-KR" sz="900" b="1" dirty="0" smtClean="0">
                <a:ea typeface="+mn-ea"/>
                <a:cs typeface="Arial" panose="020B0604020202020204" pitchFamily="34" charset="0"/>
              </a:endParaRPr>
            </a:p>
            <a:p>
              <a:pPr marL="171450" indent="-171450" latinLnBrk="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en-US" altLang="ko-KR" sz="900" b="1" dirty="0">
                  <a:ea typeface="+mn-ea"/>
                  <a:cs typeface="Arial" panose="020B0604020202020204" pitchFamily="34" charset="0"/>
                </a:rPr>
                <a:t>CSV </a:t>
              </a:r>
              <a:r>
                <a:rPr lang="ko-KR" altLang="en-US" sz="900" b="1" dirty="0">
                  <a:ea typeface="+mn-ea"/>
                  <a:cs typeface="Arial" panose="020B0604020202020204" pitchFamily="34" charset="0"/>
                </a:rPr>
                <a:t>완료 프로그램 배포 승인</a:t>
              </a:r>
              <a:endParaRPr lang="en-US" altLang="ko-KR" sz="900" b="1" dirty="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직사각형 97"/>
            <p:cNvSpPr/>
            <p:nvPr/>
          </p:nvSpPr>
          <p:spPr bwMode="auto">
            <a:xfrm>
              <a:off x="6700506" y="3747080"/>
              <a:ext cx="1803876" cy="40614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1800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ko-KR" altLang="en-US" sz="1400" b="1" dirty="0" smtClean="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6732911" y="3839064"/>
              <a:ext cx="173906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latinLnBrk="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ko-KR" altLang="en-US" sz="900" b="1" dirty="0" smtClean="0">
                  <a:ea typeface="+mn-ea"/>
                  <a:cs typeface="Arial" panose="020B0604020202020204" pitchFamily="34" charset="0"/>
                </a:rPr>
                <a:t>개발된 프로그램 </a:t>
              </a:r>
              <a:r>
                <a:rPr lang="en-US" altLang="ko-KR" sz="900" b="1" dirty="0" smtClean="0">
                  <a:ea typeface="+mn-ea"/>
                  <a:cs typeface="Arial" panose="020B0604020202020204" pitchFamily="34" charset="0"/>
                </a:rPr>
                <a:t>CSV </a:t>
              </a:r>
              <a:r>
                <a:rPr lang="ko-KR" altLang="en-US" sz="900" b="1" dirty="0" smtClean="0">
                  <a:ea typeface="+mn-ea"/>
                  <a:cs typeface="Arial" panose="020B0604020202020204" pitchFamily="34" charset="0"/>
                </a:rPr>
                <a:t>수행</a:t>
              </a:r>
              <a:endParaRPr lang="en-US" altLang="ko-KR" sz="900" b="1" dirty="0" smtClean="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6628351" y="3469855"/>
              <a:ext cx="615910" cy="236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0" fontAlgn="base" latinLnBrk="1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0000"/>
                <a:tabLst/>
              </a:pPr>
              <a:r>
                <a:rPr lang="en-US" altLang="ko-KR" sz="1000" b="1" kern="0" dirty="0" smtClean="0">
                  <a:ea typeface="+mn-ea"/>
                  <a:cs typeface="Arial" panose="020B0604020202020204" pitchFamily="34" charset="0"/>
                </a:rPr>
                <a:t>[ </a:t>
              </a:r>
              <a:r>
                <a:rPr lang="en-US" altLang="ko-KR" sz="1000" b="1" kern="0" dirty="0" smtClean="0">
                  <a:cs typeface="Arial" panose="020B0604020202020204" pitchFamily="34" charset="0"/>
                </a:rPr>
                <a:t>CSV</a:t>
              </a:r>
              <a:r>
                <a:rPr lang="en-US" altLang="ko-KR" sz="1000" b="1" kern="0" dirty="0" smtClean="0">
                  <a:ea typeface="+mn-ea"/>
                  <a:cs typeface="Arial" panose="020B0604020202020204" pitchFamily="34" charset="0"/>
                </a:rPr>
                <a:t> ]</a:t>
              </a:r>
              <a:r>
                <a:rPr lang="ko-KR" altLang="en-US" sz="1000" b="1" kern="0" dirty="0" smtClean="0">
                  <a:ea typeface="+mn-ea"/>
                  <a:cs typeface="Arial" panose="020B0604020202020204" pitchFamily="34" charset="0"/>
                </a:rPr>
                <a:t> </a:t>
              </a:r>
              <a:endParaRPr kumimoji="1" lang="ko-KR" alt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직사각형 100"/>
            <p:cNvSpPr/>
            <p:nvPr/>
          </p:nvSpPr>
          <p:spPr bwMode="auto">
            <a:xfrm>
              <a:off x="6700506" y="4890635"/>
              <a:ext cx="1803876" cy="8148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1800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ko-KR" altLang="en-US" sz="1400" b="1" dirty="0" smtClean="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6732911" y="4979609"/>
              <a:ext cx="1739066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latinLnBrk="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ko-KR" altLang="en-US" sz="900" b="1" dirty="0" err="1">
                  <a:ea typeface="+mn-ea"/>
                  <a:cs typeface="Arial" panose="020B0604020202020204" pitchFamily="34" charset="0"/>
                </a:rPr>
                <a:t>고객사</a:t>
              </a:r>
              <a:r>
                <a:rPr lang="ko-KR" altLang="en-US" sz="900" b="1" dirty="0">
                  <a:ea typeface="+mn-ea"/>
                  <a:cs typeface="Arial" panose="020B0604020202020204" pitchFamily="34" charset="0"/>
                </a:rPr>
                <a:t> </a:t>
              </a:r>
              <a:r>
                <a:rPr lang="ko-KR" altLang="en-US" sz="900" b="1" dirty="0" smtClean="0">
                  <a:ea typeface="+mn-ea"/>
                  <a:cs typeface="Arial" panose="020B0604020202020204" pitchFamily="34" charset="0"/>
                </a:rPr>
                <a:t>요청 사항 통합 관리</a:t>
              </a:r>
              <a:endParaRPr lang="en-US" altLang="ko-KR" sz="900" b="1" dirty="0" smtClean="0">
                <a:ea typeface="+mn-ea"/>
                <a:cs typeface="Arial" panose="020B0604020202020204" pitchFamily="34" charset="0"/>
              </a:endParaRPr>
            </a:p>
            <a:p>
              <a:pPr marL="171450" indent="-171450" latinLnBrk="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ko-KR" altLang="en-US" sz="900" b="1" dirty="0" smtClean="0">
                  <a:ea typeface="+mn-ea"/>
                  <a:cs typeface="Arial" panose="020B0604020202020204" pitchFamily="34" charset="0"/>
                </a:rPr>
                <a:t>프로그램  </a:t>
              </a:r>
              <a:r>
                <a:rPr lang="ko-KR" altLang="en-US" sz="900" b="1" dirty="0" smtClean="0">
                  <a:cs typeface="Arial" panose="020B0604020202020204" pitchFamily="34" charset="0"/>
                </a:rPr>
                <a:t>개</a:t>
              </a:r>
              <a:r>
                <a:rPr lang="ko-KR" altLang="en-US" sz="900" b="1" dirty="0" smtClean="0">
                  <a:ea typeface="+mn-ea"/>
                  <a:cs typeface="Arial" panose="020B0604020202020204" pitchFamily="34" charset="0"/>
                </a:rPr>
                <a:t>발 및 테스트</a:t>
              </a:r>
              <a:endParaRPr lang="en-US" altLang="ko-KR" sz="900" b="1" dirty="0" smtClean="0">
                <a:ea typeface="+mn-ea"/>
                <a:cs typeface="Arial" panose="020B0604020202020204" pitchFamily="34" charset="0"/>
              </a:endParaRPr>
            </a:p>
            <a:p>
              <a:pPr marL="171450" indent="-171450" latinLnBrk="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en-US" altLang="ko-KR" sz="900" b="1" dirty="0" smtClean="0">
                  <a:ea typeface="+mn-ea"/>
                  <a:cs typeface="Arial" panose="020B0604020202020204" pitchFamily="34" charset="0"/>
                </a:rPr>
                <a:t>CSV </a:t>
              </a:r>
              <a:r>
                <a:rPr lang="ko-KR" altLang="en-US" sz="900" b="1" dirty="0" smtClean="0">
                  <a:ea typeface="+mn-ea"/>
                  <a:cs typeface="Arial" panose="020B0604020202020204" pitchFamily="34" charset="0"/>
                </a:rPr>
                <a:t>완료 프로그램 배포 </a:t>
              </a:r>
              <a:endParaRPr lang="en-US" altLang="ko-KR" sz="900" b="1" dirty="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 bwMode="auto">
            <a:xfrm>
              <a:off x="6628351" y="4613410"/>
              <a:ext cx="787168" cy="236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0" fontAlgn="base" latinLnBrk="1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0000"/>
                <a:tabLst/>
              </a:pPr>
              <a:r>
                <a:rPr lang="en-US" altLang="ko-KR" sz="1000" b="1" kern="0" dirty="0" smtClean="0">
                  <a:ea typeface="+mn-ea"/>
                  <a:cs typeface="Arial" panose="020B0604020202020204" pitchFamily="34" charset="0"/>
                </a:rPr>
                <a:t>[ Vendor ]</a:t>
              </a:r>
              <a:r>
                <a:rPr lang="ko-KR" altLang="en-US" sz="1000" b="1" kern="0" dirty="0" smtClean="0">
                  <a:ea typeface="+mn-ea"/>
                  <a:cs typeface="Arial" panose="020B0604020202020204" pitchFamily="34" charset="0"/>
                </a:rPr>
                <a:t> </a:t>
              </a:r>
              <a:endParaRPr kumimoji="1" lang="ko-KR" alt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4" name="꺾인 연결선 103"/>
            <p:cNvCxnSpPr/>
            <p:nvPr/>
          </p:nvCxnSpPr>
          <p:spPr bwMode="auto">
            <a:xfrm rot="10800000" flipV="1">
              <a:off x="4194985" y="4544104"/>
              <a:ext cx="1451382" cy="277717"/>
            </a:xfrm>
            <a:prstGeom prst="bentConnector3">
              <a:avLst>
                <a:gd name="adj1" fmla="val -383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05" name="AutoShape 231"/>
            <p:cNvSpPr>
              <a:spLocks noChangeArrowheads="1"/>
            </p:cNvSpPr>
            <p:nvPr/>
          </p:nvSpPr>
          <p:spPr bwMode="auto">
            <a:xfrm>
              <a:off x="4900417" y="3149996"/>
              <a:ext cx="1437120" cy="364666"/>
            </a:xfrm>
            <a:prstGeom prst="flowChartDecision">
              <a:avLst/>
            </a:prstGeom>
            <a:gradFill rotWithShape="1">
              <a:gsLst>
                <a:gs pos="0">
                  <a:srgbClr val="CED8EC"/>
                </a:gs>
                <a:gs pos="100000">
                  <a:srgbClr val="EAEEF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</a:pPr>
              <a:r>
                <a:rPr lang="en-US" altLang="ko-KR" sz="1600" b="1" dirty="0" smtClean="0">
                  <a:ea typeface="+mn-ea"/>
                  <a:cs typeface="Arial" panose="020B0604020202020204" pitchFamily="34" charset="0"/>
                </a:rPr>
                <a:t>CSV</a:t>
              </a:r>
              <a:endParaRPr kumimoji="1" lang="en-US" altLang="ko-KR" sz="1600" b="1" dirty="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 bwMode="auto">
            <a:xfrm>
              <a:off x="5389699" y="3469855"/>
              <a:ext cx="259511" cy="2369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rtlCol="0" anchor="t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000" b="1" dirty="0" smtClean="0">
                  <a:ea typeface="+mn-ea"/>
                  <a:cs typeface="Arial" panose="020B0604020202020204" pitchFamily="34" charset="0"/>
                </a:rPr>
                <a:t>Y</a:t>
              </a:r>
              <a:endParaRPr lang="ko-KR" altLang="en-US" sz="1000" b="1" dirty="0" smtClean="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 bwMode="auto">
            <a:xfrm>
              <a:off x="6237888" y="3163565"/>
              <a:ext cx="267223" cy="2369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rtlCol="0" anchor="t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000" b="1" dirty="0">
                  <a:ea typeface="+mn-ea"/>
                  <a:cs typeface="Arial" panose="020B0604020202020204" pitchFamily="34" charset="0"/>
                </a:rPr>
                <a:t>N</a:t>
              </a:r>
              <a:endParaRPr lang="ko-KR" altLang="en-US" sz="1000" b="1" dirty="0" smtClean="0"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8" name="꺾인 연결선 107"/>
            <p:cNvCxnSpPr>
              <a:stCxn id="105" idx="3"/>
              <a:endCxn id="69" idx="3"/>
            </p:cNvCxnSpPr>
            <p:nvPr/>
          </p:nvCxnSpPr>
          <p:spPr bwMode="auto">
            <a:xfrm>
              <a:off x="6337537" y="3332330"/>
              <a:ext cx="68371" cy="2450691"/>
            </a:xfrm>
            <a:prstGeom prst="bentConnector3">
              <a:avLst>
                <a:gd name="adj1" fmla="val 280402"/>
              </a:avLst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 bwMode="auto">
            <a:xfrm>
              <a:off x="4064854" y="2275562"/>
              <a:ext cx="267223" cy="2369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rtlCol="0" anchor="t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000" b="1" dirty="0">
                  <a:ea typeface="+mn-ea"/>
                  <a:cs typeface="Arial" panose="020B0604020202020204" pitchFamily="34" charset="0"/>
                </a:rPr>
                <a:t>N</a:t>
              </a:r>
              <a:endParaRPr lang="ko-KR" altLang="en-US" sz="1000" b="1" dirty="0" smtClean="0"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126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10. </a:t>
            </a:r>
            <a:r>
              <a:rPr lang="en-US" altLang="ko-KR" dirty="0"/>
              <a:t>CSV Maintenance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79512" y="729040"/>
            <a:ext cx="946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latin typeface="+mj-lt"/>
                <a:ea typeface="+mj-ea"/>
              </a:rPr>
              <a:t>고객사의 </a:t>
            </a:r>
            <a:r>
              <a:rPr lang="en-US" altLang="ko-KR" sz="1600" b="1" dirty="0" smtClean="0">
                <a:latin typeface="+mj-lt"/>
                <a:ea typeface="+mj-ea"/>
              </a:rPr>
              <a:t>CSV </a:t>
            </a:r>
            <a:r>
              <a:rPr lang="ko-KR" altLang="en-US" sz="1600" b="1" dirty="0" smtClean="0">
                <a:latin typeface="+mj-lt"/>
                <a:ea typeface="+mj-ea"/>
              </a:rPr>
              <a:t>상태에 대한 </a:t>
            </a:r>
            <a:r>
              <a:rPr lang="en-US" altLang="ko-KR" sz="1600" b="1" dirty="0" smtClean="0">
                <a:latin typeface="+mj-lt"/>
                <a:ea typeface="+mj-ea"/>
              </a:rPr>
              <a:t>Mock Audit </a:t>
            </a:r>
            <a:r>
              <a:rPr lang="ko-KR" altLang="en-US" sz="1600" b="1" dirty="0" smtClean="0">
                <a:latin typeface="+mj-lt"/>
                <a:ea typeface="+mj-ea"/>
              </a:rPr>
              <a:t>제</a:t>
            </a:r>
            <a:r>
              <a:rPr lang="ko-KR" altLang="en-US" sz="1600" b="1" dirty="0">
                <a:latin typeface="+mj-lt"/>
                <a:ea typeface="+mj-ea"/>
              </a:rPr>
              <a:t>공</a:t>
            </a:r>
            <a:endParaRPr lang="en-US" altLang="ko-KR" sz="1600" b="1" dirty="0">
              <a:latin typeface="+mj-lt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59533" y="1556792"/>
            <a:ext cx="9469051" cy="333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 2"/>
              <a:buChar char="£"/>
            </a:pPr>
            <a:r>
              <a:rPr lang="en-US" altLang="ko-KR" sz="1600" b="1" dirty="0" smtClean="0">
                <a:latin typeface="+mj-lt"/>
                <a:ea typeface="+mj-ea"/>
              </a:rPr>
              <a:t>LIMS &amp; CDS </a:t>
            </a:r>
            <a:r>
              <a:rPr lang="ko-KR" altLang="en-US" sz="1600" b="1" dirty="0" smtClean="0">
                <a:latin typeface="+mj-lt"/>
                <a:ea typeface="+mj-ea"/>
              </a:rPr>
              <a:t>소개</a:t>
            </a:r>
            <a:endParaRPr lang="en-US" altLang="ko-KR" sz="1600" b="1" dirty="0" smtClean="0">
              <a:latin typeface="+mj-lt"/>
              <a:ea typeface="+mj-ea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 2"/>
              <a:buChar char="£"/>
            </a:pPr>
            <a:endParaRPr lang="en-US" altLang="ko-KR" sz="1600" b="1" dirty="0" smtClean="0">
              <a:latin typeface="+mj-lt"/>
              <a:ea typeface="+mj-ea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 2"/>
              <a:buChar char="£"/>
            </a:pPr>
            <a:r>
              <a:rPr lang="en-US" altLang="ko-KR" sz="1600" b="1" dirty="0" smtClean="0">
                <a:latin typeface="+mj-lt"/>
                <a:ea typeface="+mj-ea"/>
              </a:rPr>
              <a:t>CSV </a:t>
            </a:r>
            <a:r>
              <a:rPr lang="ko-KR" altLang="en-US" sz="1600" b="1" dirty="0" smtClean="0">
                <a:latin typeface="+mj-lt"/>
                <a:ea typeface="+mj-ea"/>
              </a:rPr>
              <a:t>전략</a:t>
            </a:r>
            <a:endParaRPr lang="en-US" altLang="ko-KR" sz="1600" b="1" dirty="0" smtClean="0">
              <a:latin typeface="+mj-lt"/>
              <a:ea typeface="+mj-ea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 2"/>
              <a:buChar char="£"/>
            </a:pPr>
            <a:endParaRPr lang="en-US" altLang="ko-KR" sz="1600" b="1" dirty="0" smtClean="0">
              <a:latin typeface="+mj-lt"/>
              <a:ea typeface="+mj-ea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 2"/>
              <a:buChar char="£"/>
            </a:pPr>
            <a:r>
              <a:rPr lang="en-US" altLang="ko-KR" sz="1600" b="1" dirty="0" smtClean="0">
                <a:latin typeface="+mj-lt"/>
                <a:ea typeface="+mj-ea"/>
              </a:rPr>
              <a:t>CSV </a:t>
            </a:r>
            <a:r>
              <a:rPr lang="ko-KR" altLang="en-US" sz="1600" b="1" dirty="0" smtClean="0">
                <a:latin typeface="+mj-lt"/>
                <a:ea typeface="+mj-ea"/>
              </a:rPr>
              <a:t>문서 리뷰</a:t>
            </a:r>
            <a:endParaRPr lang="en-US" altLang="ko-KR" sz="1600" b="1" dirty="0" smtClean="0">
              <a:latin typeface="+mj-lt"/>
              <a:ea typeface="+mj-ea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 2"/>
              <a:buChar char="£"/>
            </a:pPr>
            <a:endParaRPr lang="en-US" altLang="ko-KR" sz="1600" b="1" dirty="0" smtClean="0">
              <a:latin typeface="+mj-lt"/>
              <a:ea typeface="+mj-ea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 2"/>
              <a:buChar char="£"/>
            </a:pPr>
            <a:r>
              <a:rPr lang="ko-KR" altLang="en-US" sz="1600" b="1" dirty="0" smtClean="0">
                <a:latin typeface="+mj-lt"/>
                <a:ea typeface="+mj-ea"/>
              </a:rPr>
              <a:t>관련 </a:t>
            </a:r>
            <a:r>
              <a:rPr lang="en-US" altLang="ko-KR" sz="1600" b="1" dirty="0" smtClean="0">
                <a:latin typeface="+mj-lt"/>
                <a:ea typeface="+mj-ea"/>
              </a:rPr>
              <a:t>SOP </a:t>
            </a:r>
            <a:r>
              <a:rPr lang="ko-KR" altLang="en-US" sz="1600" b="1" dirty="0" smtClean="0">
                <a:latin typeface="+mj-lt"/>
                <a:ea typeface="+mj-ea"/>
              </a:rPr>
              <a:t>리뷰</a:t>
            </a:r>
            <a:endParaRPr lang="en-US" altLang="ko-KR" sz="1600" b="1" dirty="0" smtClean="0">
              <a:latin typeface="+mj-lt"/>
              <a:ea typeface="+mj-ea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 2"/>
              <a:buChar char="£"/>
            </a:pPr>
            <a:endParaRPr lang="en-US" altLang="ko-KR" sz="1600" b="1" dirty="0" smtClean="0">
              <a:latin typeface="+mj-lt"/>
              <a:ea typeface="+mj-ea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 2"/>
              <a:buChar char="£"/>
            </a:pPr>
            <a:r>
              <a:rPr lang="en-US" altLang="ko-KR" sz="1600" b="1" dirty="0" smtClean="0">
                <a:latin typeface="+mj-lt"/>
                <a:ea typeface="+mj-ea"/>
              </a:rPr>
              <a:t>Audit </a:t>
            </a:r>
            <a:r>
              <a:rPr lang="ko-KR" altLang="en-US" sz="1600" b="1" dirty="0" smtClean="0">
                <a:latin typeface="+mj-lt"/>
                <a:ea typeface="+mj-ea"/>
              </a:rPr>
              <a:t>결과에 대한 </a:t>
            </a:r>
            <a:r>
              <a:rPr lang="en-US" altLang="ko-KR" sz="1600" b="1" dirty="0" smtClean="0">
                <a:latin typeface="+mj-lt"/>
                <a:ea typeface="+mj-ea"/>
              </a:rPr>
              <a:t>Report </a:t>
            </a:r>
            <a:r>
              <a:rPr lang="ko-KR" altLang="en-US" sz="1600" b="1" dirty="0" smtClean="0">
                <a:latin typeface="+mj-lt"/>
                <a:ea typeface="+mj-ea"/>
              </a:rPr>
              <a:t>작성</a:t>
            </a:r>
            <a:endParaRPr lang="ko-KR" altLang="en-US" sz="16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15012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 bwMode="gray">
          <a:xfrm>
            <a:off x="-12966" y="2103512"/>
            <a:ext cx="9180000" cy="15415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16" rIns="45720" bIns="45716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15">
                <a:solidFill>
                  <a:schemeClr val="bg1"/>
                </a:solidFill>
                <a:latin typeface="+mj-lt"/>
                <a:ea typeface="ＭＳ Ｐゴシック" pitchFamily="-60" charset="-128"/>
                <a:cs typeface="ＭＳ Ｐゴシック" pitchFamily="-60" charset="-128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5pPr>
            <a:lvl6pPr marL="42204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</a:defRPr>
            </a:lvl6pPr>
            <a:lvl7pPr marL="84408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</a:defRPr>
            </a:lvl7pPr>
            <a:lvl8pPr marL="12661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</a:defRPr>
            </a:lvl8pPr>
            <a:lvl9pPr marL="168816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</a:defRPr>
            </a:lvl9pPr>
          </a:lstStyle>
          <a:p>
            <a:pPr algn="ctr"/>
            <a:r>
              <a:rPr lang="en-US" sz="5500" kern="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Thank you.</a:t>
            </a:r>
            <a:endParaRPr lang="en-US" sz="5500" kern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0316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 bwMode="gray">
          <a:xfrm>
            <a:off x="-12966" y="980728"/>
            <a:ext cx="9180000" cy="122413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16" rIns="45720" bIns="45716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15">
                <a:solidFill>
                  <a:schemeClr val="bg1"/>
                </a:solidFill>
                <a:latin typeface="+mj-lt"/>
                <a:ea typeface="ＭＳ Ｐゴシック" pitchFamily="-60" charset="-128"/>
                <a:cs typeface="ＭＳ Ｐゴシック" pitchFamily="-60" charset="-128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5pPr>
            <a:lvl6pPr marL="42204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</a:defRPr>
            </a:lvl6pPr>
            <a:lvl7pPr marL="84408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</a:defRPr>
            </a:lvl7pPr>
            <a:lvl8pPr marL="12661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</a:defRPr>
            </a:lvl8pPr>
            <a:lvl9pPr marL="168816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124" charset="0"/>
              </a:defRPr>
            </a:lvl9pPr>
          </a:lstStyle>
          <a:p>
            <a:r>
              <a:rPr lang="en-US" sz="4500" kern="0" dirty="0" smtClean="0">
                <a:latin typeface="HY궁서" panose="02030600000101010101" pitchFamily="18" charset="-127"/>
                <a:ea typeface="HY궁서" panose="02030600000101010101" pitchFamily="18" charset="-127"/>
              </a:rPr>
              <a:t>      I</a:t>
            </a:r>
            <a:r>
              <a:rPr lang="en-US" sz="4500" kern="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CSV </a:t>
            </a:r>
            <a:r>
              <a:rPr lang="ko-KR" altLang="en-US" sz="4500" kern="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소개</a:t>
            </a:r>
            <a:endParaRPr lang="en-US" sz="4500" kern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2708920"/>
            <a:ext cx="4500206" cy="214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92125" indent="-22225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2000" dirty="0" smtClean="0">
                <a:latin typeface="+mj-lt"/>
                <a:ea typeface="+mj-ea"/>
              </a:rPr>
              <a:t> CSV Concept &amp; Purpose</a:t>
            </a:r>
          </a:p>
          <a:p>
            <a:pPr marL="492125" indent="-222250">
              <a:spcBef>
                <a:spcPts val="500"/>
              </a:spcBef>
              <a:spcAft>
                <a:spcPts val="500"/>
              </a:spcAft>
              <a:buAutoNum type="arabicPeriod"/>
            </a:pPr>
            <a:endParaRPr lang="en-US" altLang="ko-KR" sz="2000" dirty="0" smtClean="0">
              <a:latin typeface="+mj-lt"/>
              <a:ea typeface="+mj-ea"/>
            </a:endParaRPr>
          </a:p>
          <a:p>
            <a:pPr marL="492125" indent="-22225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2000" dirty="0" smtClean="0">
                <a:latin typeface="+mj-lt"/>
                <a:ea typeface="+mj-ea"/>
              </a:rPr>
              <a:t> CSV Life </a:t>
            </a:r>
            <a:r>
              <a:rPr lang="en-US" altLang="ko-KR" sz="2000" dirty="0">
                <a:latin typeface="+mj-lt"/>
                <a:ea typeface="+mj-ea"/>
              </a:rPr>
              <a:t>Cycle </a:t>
            </a:r>
            <a:r>
              <a:rPr lang="en-US" altLang="ko-KR" sz="2000" dirty="0" smtClean="0">
                <a:latin typeface="+mj-lt"/>
                <a:ea typeface="+mj-ea"/>
              </a:rPr>
              <a:t>[Project V-Model]</a:t>
            </a:r>
          </a:p>
          <a:p>
            <a:pPr marL="492125" indent="-222250">
              <a:spcBef>
                <a:spcPts val="500"/>
              </a:spcBef>
              <a:spcAft>
                <a:spcPts val="500"/>
              </a:spcAft>
              <a:buAutoNum type="arabicPeriod"/>
            </a:pPr>
            <a:endParaRPr lang="en-US" altLang="ko-KR" sz="2000" dirty="0" smtClean="0">
              <a:latin typeface="+mj-lt"/>
              <a:ea typeface="+mj-ea"/>
            </a:endParaRPr>
          </a:p>
          <a:p>
            <a:pPr marL="492125" indent="-22225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altLang="ko-KR" sz="2000" dirty="0" smtClean="0">
                <a:latin typeface="+mj-lt"/>
                <a:ea typeface="+mj-ea"/>
              </a:rPr>
              <a:t> CSV Activities</a:t>
            </a:r>
          </a:p>
        </p:txBody>
      </p:sp>
    </p:spTree>
    <p:extLst>
      <p:ext uri="{BB962C8B-B14F-4D97-AF65-F5344CB8AC3E}">
        <p14:creationId xmlns:p14="http://schemas.microsoft.com/office/powerpoint/2010/main" val="972577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+mj-ea"/>
              </a:rPr>
              <a:t>1. CSV Concept &amp; Purpose</a:t>
            </a:r>
            <a:endParaRPr lang="ko-KR" altLang="en-US" dirty="0"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79512" y="729040"/>
            <a:ext cx="946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buSzPct val="70000"/>
              <a:defRPr/>
            </a:pPr>
            <a:r>
              <a:rPr lang="en-US" altLang="ko-KR" sz="1600" b="1" kern="0" dirty="0" smtClean="0">
                <a:ea typeface="+mj-ea"/>
                <a:cs typeface="Arial" pitchFamily="34" charset="0"/>
              </a:rPr>
              <a:t>What is Computer System Validation? (</a:t>
            </a:r>
            <a:r>
              <a:rPr lang="ko-KR" altLang="en-US" sz="1600" b="1" kern="0" dirty="0" smtClean="0">
                <a:ea typeface="+mj-ea"/>
                <a:cs typeface="Arial" pitchFamily="34" charset="0"/>
              </a:rPr>
              <a:t>컴퓨터 시스템 밸리데이션이란</a:t>
            </a:r>
            <a:r>
              <a:rPr lang="en-US" altLang="ko-KR" sz="1600" b="1" kern="0" dirty="0" smtClean="0">
                <a:ea typeface="+mj-ea"/>
                <a:cs typeface="Arial" pitchFamily="34" charset="0"/>
              </a:rPr>
              <a:t>?)</a:t>
            </a:r>
            <a:r>
              <a:rPr lang="ko-KR" altLang="en-US" sz="1600" b="1" kern="0" dirty="0" smtClean="0">
                <a:ea typeface="+mj-ea"/>
                <a:cs typeface="Arial" pitchFamily="34" charset="0"/>
              </a:rPr>
              <a:t> </a:t>
            </a:r>
            <a:endParaRPr lang="en-US" altLang="ko-KR" sz="1600" b="1" kern="0" dirty="0"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560" y="5445224"/>
            <a:ext cx="80328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spcBef>
                <a:spcPct val="20000"/>
              </a:spcBef>
              <a:buBlip>
                <a:blip r:embed="rId3"/>
              </a:buBlip>
            </a:pPr>
            <a:r>
              <a:rPr lang="ko-KR" altLang="en-US" sz="1000" b="1" dirty="0" smtClean="0">
                <a:latin typeface="+mj-lt"/>
                <a:cs typeface="Arial" charset="0"/>
              </a:rPr>
              <a:t>완제의약품 </a:t>
            </a:r>
            <a:r>
              <a:rPr lang="ko-KR" altLang="en-US" sz="1000" b="1" dirty="0">
                <a:latin typeface="+mj-lt"/>
                <a:cs typeface="Arial" charset="0"/>
              </a:rPr>
              <a:t>제조 및 </a:t>
            </a:r>
            <a:r>
              <a:rPr lang="ko-KR" altLang="en-US" sz="1000" b="1" dirty="0" smtClean="0">
                <a:latin typeface="+mj-lt"/>
                <a:cs typeface="Arial" charset="0"/>
              </a:rPr>
              <a:t>품질관리기준</a:t>
            </a:r>
            <a:r>
              <a:rPr lang="en-US" altLang="ko-KR" sz="1000" b="1" dirty="0" smtClean="0">
                <a:latin typeface="+mj-lt"/>
                <a:cs typeface="Arial" charset="0"/>
              </a:rPr>
              <a:t>(GMP)</a:t>
            </a:r>
            <a:r>
              <a:rPr lang="ko-KR" altLang="en-US" sz="1000" b="1" dirty="0" smtClean="0">
                <a:latin typeface="+mj-lt"/>
                <a:cs typeface="Arial" charset="0"/>
              </a:rPr>
              <a:t> </a:t>
            </a:r>
            <a:r>
              <a:rPr lang="ko-KR" altLang="en-US" sz="1000" b="1" dirty="0">
                <a:latin typeface="+mj-lt"/>
                <a:cs typeface="Arial" charset="0"/>
              </a:rPr>
              <a:t>가이던스</a:t>
            </a:r>
            <a:r>
              <a:rPr lang="en-US" altLang="ko-KR" sz="1000" b="1" dirty="0">
                <a:latin typeface="+mj-lt"/>
                <a:cs typeface="Arial" charset="0"/>
              </a:rPr>
              <a:t> </a:t>
            </a:r>
            <a:r>
              <a:rPr lang="en-US" altLang="ko-KR" sz="1000" b="1" dirty="0" smtClean="0">
                <a:latin typeface="+mj-lt"/>
                <a:cs typeface="Arial" charset="0"/>
              </a:rPr>
              <a:t> (</a:t>
            </a:r>
            <a:r>
              <a:rPr lang="ko-KR" altLang="en-US" sz="1000" b="1" dirty="0" smtClean="0">
                <a:latin typeface="+mj-lt"/>
                <a:cs typeface="Arial" charset="0"/>
              </a:rPr>
              <a:t>제</a:t>
            </a:r>
            <a:r>
              <a:rPr lang="en-US" altLang="ko-KR" sz="1000" b="1" dirty="0" smtClean="0">
                <a:latin typeface="+mj-lt"/>
                <a:cs typeface="Arial" charset="0"/>
              </a:rPr>
              <a:t>2</a:t>
            </a:r>
            <a:r>
              <a:rPr lang="ko-KR" altLang="en-US" sz="1000" b="1" dirty="0" smtClean="0">
                <a:latin typeface="+mj-lt"/>
                <a:cs typeface="Arial" charset="0"/>
              </a:rPr>
              <a:t>개정판</a:t>
            </a:r>
            <a:r>
              <a:rPr lang="en-US" altLang="ko-KR" sz="1000" b="1" dirty="0" smtClean="0">
                <a:latin typeface="+mj-lt"/>
                <a:cs typeface="Arial" charset="0"/>
              </a:rPr>
              <a:t>, 2018.5)</a:t>
            </a:r>
            <a:endParaRPr lang="en-US" altLang="ko-KR" sz="1000" b="1" dirty="0" smtClean="0">
              <a:latin typeface="+mj-lt"/>
              <a:ea typeface="+mj-ea"/>
              <a:cs typeface="Arial" charset="0"/>
            </a:endParaRPr>
          </a:p>
          <a:p>
            <a:pPr marL="432000" indent="-216000" algn="l" latinLnBrk="0">
              <a:spcBef>
                <a:spcPct val="20000"/>
              </a:spcBef>
              <a:buFont typeface="Wingdings" pitchFamily="2" charset="2"/>
              <a:buChar char="ü"/>
            </a:pPr>
            <a:r>
              <a:rPr lang="ko-KR" altLang="en-US" sz="1000" dirty="0" smtClean="0">
                <a:latin typeface="+mj-lt"/>
                <a:ea typeface="+mj-ea"/>
                <a:cs typeface="Arial" charset="0"/>
              </a:rPr>
              <a:t>컴퓨터화 시스템에 대해서 밸리데이션을 실시한다는 것은 고도의 보증수준으로 검증하고 문서화하는 것을 의미</a:t>
            </a:r>
            <a:endParaRPr lang="en-US" altLang="ko-KR" sz="1000" b="0" dirty="0" smtClean="0">
              <a:latin typeface="+mj-lt"/>
              <a:ea typeface="+mj-ea"/>
              <a:cs typeface="Arial" charset="0"/>
            </a:endParaRPr>
          </a:p>
          <a:p>
            <a:pPr marL="432000" indent="-216000" algn="l" latinLnBrk="0">
              <a:spcBef>
                <a:spcPct val="20000"/>
              </a:spcBef>
              <a:buFont typeface="Wingdings" pitchFamily="2" charset="2"/>
              <a:buChar char="ü"/>
            </a:pPr>
            <a:r>
              <a:rPr lang="ko-KR" altLang="en-US" sz="1000" b="0" dirty="0" smtClean="0">
                <a:latin typeface="+mj-lt"/>
                <a:ea typeface="+mj-ea"/>
                <a:cs typeface="Arial" charset="0"/>
              </a:rPr>
              <a:t>해당 시스템의 사양이 사용자가 의도한 목적에 따라 그 요구사항에 부합하고</a:t>
            </a:r>
            <a:r>
              <a:rPr lang="en-US" altLang="ko-KR" sz="1000" b="0" dirty="0" smtClean="0">
                <a:latin typeface="+mj-lt"/>
                <a:ea typeface="+mj-ea"/>
                <a:cs typeface="Arial" charset="0"/>
              </a:rPr>
              <a:t>, </a:t>
            </a:r>
            <a:r>
              <a:rPr lang="ko-KR" altLang="en-US" sz="1000" dirty="0" smtClean="0">
                <a:latin typeface="+mj-lt"/>
                <a:ea typeface="+mj-ea"/>
                <a:cs typeface="Arial" charset="0"/>
              </a:rPr>
              <a:t>전 주기 동안 일관되게 이를 충족시킬 수 있음을   시험을 통해 검증하고</a:t>
            </a:r>
            <a:r>
              <a:rPr lang="en-US" altLang="ko-KR" sz="1000" dirty="0" smtClean="0">
                <a:latin typeface="+mj-lt"/>
                <a:ea typeface="+mj-ea"/>
                <a:cs typeface="Arial" charset="0"/>
              </a:rPr>
              <a:t>, </a:t>
            </a:r>
            <a:r>
              <a:rPr lang="ko-KR" altLang="en-US" sz="1000" dirty="0" smtClean="0">
                <a:latin typeface="+mj-lt"/>
                <a:ea typeface="+mj-ea"/>
                <a:cs typeface="Arial" charset="0"/>
              </a:rPr>
              <a:t>객관적인 증거를 제공하는 것을 의미</a:t>
            </a:r>
            <a:endParaRPr lang="en-US" altLang="ko-KR" sz="1000" dirty="0" smtClean="0">
              <a:latin typeface="+mj-lt"/>
              <a:ea typeface="+mj-ea"/>
              <a:cs typeface="Arial" charset="0"/>
            </a:endParaRPr>
          </a:p>
        </p:txBody>
      </p:sp>
      <p:sp>
        <p:nvSpPr>
          <p:cNvPr id="7" name="_s1028"/>
          <p:cNvSpPr>
            <a:spLocks noChangeArrowheads="1" noTextEdit="1"/>
          </p:cNvSpPr>
          <p:nvPr/>
        </p:nvSpPr>
        <p:spPr bwMode="auto">
          <a:xfrm>
            <a:off x="2746253" y="1463996"/>
            <a:ext cx="3481931" cy="1463676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 w="4670">
            <a:solidFill>
              <a:schemeClr val="tx1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8" name="_s1029"/>
          <p:cNvSpPr>
            <a:spLocks noChangeArrowheads="1"/>
          </p:cNvSpPr>
          <p:nvPr/>
        </p:nvSpPr>
        <p:spPr bwMode="auto">
          <a:xfrm>
            <a:off x="4025586" y="1789986"/>
            <a:ext cx="923265" cy="28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</a:rPr>
              <a:t>Validation</a:t>
            </a:r>
          </a:p>
        </p:txBody>
      </p:sp>
      <p:sp>
        <p:nvSpPr>
          <p:cNvPr id="9" name="_s1030"/>
          <p:cNvSpPr>
            <a:spLocks noChangeArrowheads="1" noTextEdit="1"/>
          </p:cNvSpPr>
          <p:nvPr/>
        </p:nvSpPr>
        <p:spPr bwMode="auto">
          <a:xfrm>
            <a:off x="2746253" y="2325364"/>
            <a:ext cx="3481931" cy="1463676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4670">
            <a:solidFill>
              <a:schemeClr val="tx1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0" name="_s1031"/>
          <p:cNvSpPr>
            <a:spLocks noChangeArrowheads="1"/>
          </p:cNvSpPr>
          <p:nvPr/>
        </p:nvSpPr>
        <p:spPr bwMode="auto">
          <a:xfrm>
            <a:off x="3444758" y="3185277"/>
            <a:ext cx="2084920" cy="28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</a:rPr>
              <a:t>Computer Systems</a:t>
            </a: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4130859" y="2426463"/>
            <a:ext cx="7127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+mj-lt"/>
                <a:ea typeface="+mj-ea"/>
                <a:cs typeface="Arial" charset="0"/>
              </a:rPr>
              <a:t>CSV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11560" y="3991938"/>
            <a:ext cx="8208912" cy="12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2075" indent="-92075" algn="l" eaLnBrk="0" hangingPunct="0">
              <a:lnSpc>
                <a:spcPct val="150000"/>
              </a:lnSpc>
              <a:spcBef>
                <a:spcPct val="20000"/>
              </a:spcBef>
              <a:buSzPct val="70000"/>
              <a:buFont typeface="Wingdings" pitchFamily="2" charset="2"/>
              <a:buChar char="§"/>
            </a:pPr>
            <a:r>
              <a:rPr kumimoji="1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CSV is creating documents</a:t>
            </a:r>
            <a:r>
              <a:rPr lang="en-US" altLang="ko-KR" sz="1200" kern="0" dirty="0" smtClean="0">
                <a:latin typeface="+mj-lt"/>
                <a:ea typeface="+mj-ea"/>
                <a:cs typeface="Arial" pitchFamily="34" charset="0"/>
              </a:rPr>
              <a:t> to show that the computer system (hardware, software, and network) and all of its peripherals are developed, installed, operated and maintained according to its specifications, procedures, and policies</a:t>
            </a:r>
            <a:endParaRPr lang="en-US" altLang="ko-KR" sz="1200" kern="0" baseline="30000" dirty="0" smtClean="0">
              <a:latin typeface="+mj-lt"/>
              <a:ea typeface="+mj-ea"/>
              <a:cs typeface="Arial" pitchFamily="34" charset="0"/>
            </a:endParaRPr>
          </a:p>
          <a:p>
            <a:pPr marL="92075" indent="-92075" algn="l" eaLnBrk="0" hangingPunct="0">
              <a:lnSpc>
                <a:spcPct val="150000"/>
              </a:lnSpc>
              <a:spcBef>
                <a:spcPct val="20000"/>
              </a:spcBef>
              <a:buSzPct val="70000"/>
              <a:buFont typeface="Wingdings" pitchFamily="2" charset="2"/>
              <a:buChar char="§"/>
            </a:pPr>
            <a:r>
              <a:rPr kumimoji="1" lang="en-US" altLang="ko-KR" sz="1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r>
              <a:rPr lang="ko-KR" altLang="en-US" sz="1200" b="1" kern="0" dirty="0" smtClean="0">
                <a:latin typeface="+mj-lt"/>
                <a:ea typeface="+mj-ea"/>
                <a:cs typeface="Arial" pitchFamily="34" charset="0"/>
              </a:rPr>
              <a:t>사용자 요구사항과 사용 목적에 </a:t>
            </a:r>
            <a:r>
              <a:rPr lang="ko-KR" altLang="en-US" sz="1200" kern="0" dirty="0" smtClean="0">
                <a:latin typeface="+mj-lt"/>
                <a:ea typeface="+mj-ea"/>
                <a:cs typeface="Arial" pitchFamily="34" charset="0"/>
              </a:rPr>
              <a:t>부합하도록 시스템이 정확하게 </a:t>
            </a:r>
            <a:r>
              <a:rPr lang="ko-KR" altLang="en-US" sz="1200" b="1" kern="0" dirty="0" smtClean="0">
                <a:solidFill>
                  <a:srgbClr val="000000"/>
                </a:solidFill>
                <a:latin typeface="+mj-lt"/>
                <a:ea typeface="+mj-ea"/>
                <a:cs typeface="Arial" pitchFamily="34" charset="0"/>
              </a:rPr>
              <a:t>개발</a:t>
            </a:r>
            <a:r>
              <a:rPr lang="en-US" altLang="ko-KR" sz="1200" b="1" kern="0" dirty="0" smtClean="0">
                <a:solidFill>
                  <a:srgbClr val="000000"/>
                </a:solidFill>
                <a:latin typeface="+mj-lt"/>
                <a:ea typeface="+mj-ea"/>
                <a:cs typeface="Arial" pitchFamily="34" charset="0"/>
              </a:rPr>
              <a:t>, </a:t>
            </a:r>
            <a:r>
              <a:rPr lang="ko-KR" altLang="en-US" sz="1200" b="1" kern="0" dirty="0" smtClean="0">
                <a:solidFill>
                  <a:srgbClr val="000000"/>
                </a:solidFill>
                <a:latin typeface="+mj-lt"/>
                <a:ea typeface="+mj-ea"/>
                <a:cs typeface="Arial" pitchFamily="34" charset="0"/>
              </a:rPr>
              <a:t>설치</a:t>
            </a:r>
            <a:r>
              <a:rPr lang="en-US" altLang="ko-KR" sz="1200" b="1" kern="0" dirty="0" smtClean="0">
                <a:solidFill>
                  <a:srgbClr val="000000"/>
                </a:solidFill>
                <a:latin typeface="+mj-lt"/>
                <a:ea typeface="+mj-ea"/>
                <a:cs typeface="Arial" pitchFamily="34" charset="0"/>
              </a:rPr>
              <a:t>, </a:t>
            </a:r>
            <a:r>
              <a:rPr lang="ko-KR" altLang="en-US" sz="1200" b="1" kern="0" dirty="0" smtClean="0">
                <a:solidFill>
                  <a:srgbClr val="000000"/>
                </a:solidFill>
                <a:latin typeface="+mj-lt"/>
                <a:ea typeface="+mj-ea"/>
                <a:cs typeface="Arial" pitchFamily="34" charset="0"/>
              </a:rPr>
              <a:t>운영</a:t>
            </a:r>
            <a:r>
              <a:rPr lang="ko-KR" altLang="en-US" sz="1200" kern="0" dirty="0" smtClean="0">
                <a:latin typeface="+mj-lt"/>
                <a:ea typeface="+mj-ea"/>
                <a:cs typeface="Arial" pitchFamily="34" charset="0"/>
              </a:rPr>
              <a:t>되고</a:t>
            </a:r>
            <a:r>
              <a:rPr lang="en-US" altLang="ko-KR" sz="1200" kern="0" dirty="0" smtClean="0">
                <a:latin typeface="+mj-lt"/>
                <a:ea typeface="+mj-ea"/>
                <a:cs typeface="Arial" pitchFamily="34" charset="0"/>
              </a:rPr>
              <a:t>, </a:t>
            </a:r>
            <a:r>
              <a:rPr lang="ko-KR" altLang="en-US" sz="1200" b="1" kern="0" dirty="0" smtClean="0">
                <a:solidFill>
                  <a:srgbClr val="000000"/>
                </a:solidFill>
                <a:latin typeface="+mj-lt"/>
                <a:ea typeface="+mj-ea"/>
                <a:cs typeface="Arial" pitchFamily="34" charset="0"/>
              </a:rPr>
              <a:t>유지</a:t>
            </a:r>
            <a:r>
              <a:rPr lang="ko-KR" altLang="en-US" sz="1200" kern="0" dirty="0" smtClean="0">
                <a:latin typeface="+mj-lt"/>
                <a:ea typeface="+mj-ea"/>
                <a:cs typeface="Arial" pitchFamily="34" charset="0"/>
              </a:rPr>
              <a:t>된다는 것을 </a:t>
            </a:r>
            <a:r>
              <a:rPr lang="ko-KR" altLang="en-US" sz="1200" b="1" kern="0" dirty="0" smtClean="0">
                <a:solidFill>
                  <a:srgbClr val="000000"/>
                </a:solidFill>
                <a:latin typeface="+mj-lt"/>
                <a:ea typeface="+mj-ea"/>
                <a:cs typeface="Arial" pitchFamily="34" charset="0"/>
              </a:rPr>
              <a:t>증명</a:t>
            </a:r>
            <a:r>
              <a:rPr lang="ko-KR" altLang="en-US" sz="1200" kern="0" dirty="0" smtClean="0">
                <a:latin typeface="+mj-lt"/>
                <a:ea typeface="+mj-ea"/>
                <a:cs typeface="Arial" pitchFamily="34" charset="0"/>
              </a:rPr>
              <a:t>하고 </a:t>
            </a:r>
            <a:r>
              <a:rPr lang="en-US" altLang="ko-KR" sz="1200" kern="0" dirty="0" smtClean="0">
                <a:latin typeface="+mj-lt"/>
                <a:ea typeface="+mj-ea"/>
                <a:cs typeface="Arial" pitchFamily="34" charset="0"/>
              </a:rPr>
              <a:t/>
            </a:r>
            <a:br>
              <a:rPr lang="en-US" altLang="ko-KR" sz="1200" kern="0" dirty="0" smtClean="0">
                <a:latin typeface="+mj-lt"/>
                <a:ea typeface="+mj-ea"/>
                <a:cs typeface="Arial" pitchFamily="34" charset="0"/>
              </a:rPr>
            </a:br>
            <a:r>
              <a:rPr lang="en-US" altLang="ko-KR" sz="1200" kern="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ko-KR" altLang="en-US" sz="1200" kern="0" dirty="0" smtClean="0">
                <a:latin typeface="+mj-lt"/>
                <a:ea typeface="+mj-ea"/>
                <a:cs typeface="Arial" pitchFamily="34" charset="0"/>
              </a:rPr>
              <a:t>그 증거를 </a:t>
            </a:r>
            <a:r>
              <a:rPr lang="ko-KR" altLang="en-US" sz="1200" b="1" kern="0" dirty="0" smtClean="0">
                <a:latin typeface="+mj-lt"/>
                <a:ea typeface="+mj-ea"/>
                <a:cs typeface="Arial" pitchFamily="34" charset="0"/>
              </a:rPr>
              <a:t>문서화</a:t>
            </a:r>
            <a:r>
              <a:rPr lang="ko-KR" altLang="en-US" sz="1200" kern="0" dirty="0" smtClean="0">
                <a:latin typeface="+mj-lt"/>
                <a:ea typeface="+mj-ea"/>
                <a:cs typeface="Arial" pitchFamily="34" charset="0"/>
              </a:rPr>
              <a:t>하는 것</a:t>
            </a:r>
            <a:endParaRPr lang="en-US" altLang="ko-KR" sz="1200" kern="0" dirty="0" smtClean="0"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20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5295" y="1273714"/>
            <a:ext cx="619200" cy="122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+mj-lt"/>
                <a:ea typeface="+mj-ea"/>
              </a:rPr>
              <a:t>법률적</a:t>
            </a:r>
            <a:endParaRPr lang="en-US" altLang="ko-KR" sz="1100" b="1" dirty="0" smtClean="0">
              <a:solidFill>
                <a:schemeClr val="tx1"/>
              </a:solidFill>
              <a:latin typeface="+mj-lt"/>
              <a:ea typeface="+mj-ea"/>
            </a:endParaRPr>
          </a:p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+mj-lt"/>
                <a:ea typeface="+mj-ea"/>
              </a:rPr>
              <a:t>관점</a:t>
            </a:r>
            <a:endParaRPr lang="en-US" altLang="ko-KR" sz="1100" b="1" dirty="0" smtClean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51621" y="1274852"/>
            <a:ext cx="3246171" cy="448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eaLnBrk="0" hangingPunct="0">
              <a:spcBef>
                <a:spcPct val="20000"/>
              </a:spcBef>
              <a:buSzPct val="70000"/>
            </a:pPr>
            <a:r>
              <a:rPr lang="en-US" altLang="ko-KR" sz="1100" b="1" kern="0" dirty="0" smtClean="0">
                <a:latin typeface="+mj-lt"/>
                <a:ea typeface="+mj-ea"/>
                <a:cs typeface="Arial" pitchFamily="34" charset="0"/>
                <a:sym typeface="Wingdings" pitchFamily="2" charset="2"/>
              </a:rPr>
              <a:t> </a:t>
            </a:r>
            <a:r>
              <a:rPr lang="ko-KR" altLang="en-US" sz="1100" b="1" kern="0" dirty="0">
                <a:latin typeface="+mj-lt"/>
                <a:ea typeface="+mj-ea"/>
                <a:cs typeface="Arial" pitchFamily="34" charset="0"/>
                <a:sym typeface="Wingdings" pitchFamily="2" charset="2"/>
              </a:rPr>
              <a:t>규정에서  컴퓨터 시스템 밸리데이션을 </a:t>
            </a:r>
            <a:r>
              <a:rPr lang="en-US" altLang="ko-KR" sz="1100" b="1" kern="0" dirty="0">
                <a:latin typeface="+mj-lt"/>
                <a:ea typeface="+mj-ea"/>
                <a:cs typeface="Arial" pitchFamily="34" charset="0"/>
                <a:sym typeface="Wingdings" pitchFamily="2" charset="2"/>
              </a:rPr>
              <a:t> </a:t>
            </a:r>
            <a:r>
              <a:rPr lang="ko-KR" altLang="en-US" sz="1100" b="1" kern="0" dirty="0" smtClean="0">
                <a:latin typeface="+mj-lt"/>
                <a:ea typeface="+mj-ea"/>
                <a:cs typeface="Arial" pitchFamily="34" charset="0"/>
                <a:sym typeface="Wingdings" pitchFamily="2" charset="2"/>
              </a:rPr>
              <a:t>요구</a:t>
            </a:r>
            <a:endParaRPr lang="en-US" altLang="ko-KR" sz="1100" b="1" kern="0" dirty="0">
              <a:latin typeface="+mj-lt"/>
              <a:ea typeface="+mj-ea"/>
              <a:cs typeface="Arial" pitchFamily="34" charset="0"/>
              <a:sym typeface="Wingdings" pitchFamily="2" charset="2"/>
            </a:endParaRPr>
          </a:p>
          <a:p>
            <a:pPr marL="92075" indent="-92075" eaLnBrk="0" hangingPunct="0">
              <a:spcBef>
                <a:spcPct val="20000"/>
              </a:spcBef>
              <a:buSzPct val="70000"/>
            </a:pPr>
            <a:endParaRPr lang="en-US" altLang="ko-KR" sz="1100" b="1" kern="0" dirty="0">
              <a:latin typeface="+mj-lt"/>
              <a:ea typeface="+mj-ea"/>
              <a:cs typeface="Arial" pitchFamily="34" charset="0"/>
            </a:endParaRPr>
          </a:p>
          <a:p>
            <a:pPr marL="92075" indent="-92075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</a:pPr>
            <a:r>
              <a:rPr lang="en-US" altLang="ko-KR" sz="1100" b="1" kern="0" dirty="0">
                <a:latin typeface="+mj-lt"/>
                <a:ea typeface="+mj-ea"/>
                <a:cs typeface="Arial" pitchFamily="34" charset="0"/>
              </a:rPr>
              <a:t> MFDS</a:t>
            </a:r>
            <a:r>
              <a:rPr lang="en-US" altLang="ko-KR" sz="1100" b="1" kern="0" baseline="30000" dirty="0">
                <a:latin typeface="+mj-lt"/>
                <a:ea typeface="+mj-ea"/>
                <a:cs typeface="Arial" pitchFamily="34" charset="0"/>
              </a:rPr>
              <a:t>1)</a:t>
            </a:r>
            <a:endParaRPr lang="en-US" altLang="ko-KR" sz="1100" b="1" kern="0" dirty="0">
              <a:latin typeface="+mj-lt"/>
              <a:ea typeface="+mj-ea"/>
              <a:cs typeface="Arial" pitchFamily="34" charset="0"/>
            </a:endParaRPr>
          </a:p>
          <a:p>
            <a:pPr marL="92075" indent="-92075" eaLnBrk="0" hangingPunct="0">
              <a:lnSpc>
                <a:spcPts val="1400"/>
              </a:lnSpc>
              <a:spcBef>
                <a:spcPct val="20000"/>
              </a:spcBef>
              <a:buSzPct val="70000"/>
            </a:pPr>
            <a:r>
              <a:rPr lang="en-US" altLang="ko-KR" sz="1100" b="1" kern="0" dirty="0">
                <a:latin typeface="+mj-lt"/>
                <a:ea typeface="+mj-ea"/>
                <a:cs typeface="Arial" pitchFamily="34" charset="0"/>
              </a:rPr>
              <a:t>   </a:t>
            </a: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[ 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의약품 등의 안전에 관한 규칙 </a:t>
            </a: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]</a:t>
            </a:r>
          </a:p>
          <a:p>
            <a:pPr marL="92075" indent="-92075" eaLnBrk="0" hangingPunct="0">
              <a:lnSpc>
                <a:spcPts val="1400"/>
              </a:lnSpc>
              <a:spcBef>
                <a:spcPct val="20000"/>
              </a:spcBef>
              <a:buSzPct val="70000"/>
            </a:pP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    - [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별표 </a:t>
            </a: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1] 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의약품 제조 및 품질관리기준</a:t>
            </a:r>
            <a:endParaRPr lang="en-US" altLang="ko-KR" sz="1100" kern="0" dirty="0">
              <a:latin typeface="+mj-lt"/>
              <a:ea typeface="+mj-ea"/>
              <a:cs typeface="Arial" pitchFamily="34" charset="0"/>
            </a:endParaRPr>
          </a:p>
          <a:p>
            <a:pPr marL="92075" indent="-92075" eaLnBrk="0" hangingPunct="0">
              <a:lnSpc>
                <a:spcPts val="1400"/>
              </a:lnSpc>
              <a:spcBef>
                <a:spcPct val="20000"/>
              </a:spcBef>
              <a:buSzPct val="70000"/>
            </a:pP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>   </a:t>
            </a: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[ 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의약품 제조 및 품질관리에 관한 규정 </a:t>
            </a: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]</a:t>
            </a:r>
          </a:p>
          <a:p>
            <a:pPr marL="92075" indent="-92075" eaLnBrk="0" hangingPunct="0">
              <a:lnSpc>
                <a:spcPts val="1400"/>
              </a:lnSpc>
              <a:spcBef>
                <a:spcPct val="20000"/>
              </a:spcBef>
              <a:buSzPct val="70000"/>
            </a:pP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    - [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별표 </a:t>
            </a: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9] 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컴퓨터화 시스템</a:t>
            </a:r>
            <a:endParaRPr lang="en-US" altLang="ko-KR" sz="1100" kern="0" dirty="0">
              <a:latin typeface="+mj-lt"/>
              <a:ea typeface="+mj-ea"/>
              <a:cs typeface="Arial" pitchFamily="34" charset="0"/>
            </a:endParaRPr>
          </a:p>
          <a:p>
            <a:pPr marL="92075" indent="-92075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</a:pPr>
            <a:endParaRPr lang="en-US" altLang="ko-KR" sz="1100" b="1" kern="0" dirty="0">
              <a:latin typeface="+mj-lt"/>
              <a:ea typeface="+mj-ea"/>
              <a:cs typeface="Arial" pitchFamily="34" charset="0"/>
            </a:endParaRPr>
          </a:p>
          <a:p>
            <a:pPr marL="92075" indent="-92075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</a:pPr>
            <a:r>
              <a:rPr lang="en-US" altLang="ko-KR" sz="1100" b="1" kern="0" dirty="0">
                <a:latin typeface="+mj-lt"/>
                <a:ea typeface="+mj-ea"/>
                <a:cs typeface="Arial" pitchFamily="34" charset="0"/>
              </a:rPr>
              <a:t> cGMP</a:t>
            </a:r>
            <a:r>
              <a:rPr lang="en-US" altLang="ko-KR" sz="1100" b="1" kern="0" baseline="30000" dirty="0">
                <a:latin typeface="+mj-lt"/>
                <a:ea typeface="+mj-ea"/>
                <a:cs typeface="Arial" pitchFamily="34" charset="0"/>
              </a:rPr>
              <a:t>2)</a:t>
            </a:r>
          </a:p>
          <a:p>
            <a:pPr marL="92075" indent="-92075" eaLnBrk="0" hangingPunct="0">
              <a:lnSpc>
                <a:spcPts val="1400"/>
              </a:lnSpc>
              <a:spcBef>
                <a:spcPct val="20000"/>
              </a:spcBef>
              <a:buSzPct val="70000"/>
            </a:pP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   - 21 CFR Part </a:t>
            </a: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>11 (ERES</a:t>
            </a:r>
            <a:r>
              <a:rPr lang="en-US" altLang="ko-KR" sz="1100" b="1" kern="0" baseline="30000" dirty="0">
                <a:cs typeface="Arial" pitchFamily="34" charset="0"/>
                <a:sym typeface="Wingdings" pitchFamily="2" charset="2"/>
              </a:rPr>
              <a:t>3</a:t>
            </a:r>
            <a:r>
              <a:rPr lang="en-US" altLang="ko-KR" sz="1100" b="1" kern="0" baseline="30000" dirty="0" smtClean="0">
                <a:cs typeface="Arial" pitchFamily="34" charset="0"/>
                <a:sym typeface="Wingdings" pitchFamily="2" charset="2"/>
              </a:rPr>
              <a:t>)</a:t>
            </a: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>)</a:t>
            </a:r>
            <a:endParaRPr lang="en-US" altLang="ko-KR" sz="1100" kern="0" dirty="0">
              <a:latin typeface="+mj-lt"/>
              <a:ea typeface="+mj-ea"/>
              <a:cs typeface="Arial" pitchFamily="34" charset="0"/>
            </a:endParaRPr>
          </a:p>
          <a:p>
            <a:pPr marL="92075" indent="-92075" eaLnBrk="0" hangingPunct="0">
              <a:lnSpc>
                <a:spcPts val="1400"/>
              </a:lnSpc>
              <a:spcBef>
                <a:spcPct val="20000"/>
              </a:spcBef>
              <a:buSzPct val="70000"/>
            </a:pP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   - 21 CFR Part </a:t>
            </a: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>211 (</a:t>
            </a: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Finished </a:t>
            </a: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>Good)</a:t>
            </a:r>
          </a:p>
          <a:p>
            <a:pPr marL="92075" indent="-92075" eaLnBrk="0" hangingPunct="0">
              <a:lnSpc>
                <a:spcPts val="1400"/>
              </a:lnSpc>
              <a:spcBef>
                <a:spcPct val="20000"/>
              </a:spcBef>
              <a:buSzPct val="70000"/>
            </a:pP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>   - 21 CFR Part 600 (Biological Products)</a:t>
            </a:r>
          </a:p>
          <a:p>
            <a:pPr marL="92075" indent="-92075" eaLnBrk="0" hangingPunct="0">
              <a:lnSpc>
                <a:spcPts val="1400"/>
              </a:lnSpc>
              <a:spcBef>
                <a:spcPct val="20000"/>
              </a:spcBef>
              <a:buSzPct val="70000"/>
            </a:pP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>   </a:t>
            </a: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- 21 CFR Part </a:t>
            </a: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>606 (</a:t>
            </a: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Blood Products)</a:t>
            </a:r>
          </a:p>
          <a:p>
            <a:pPr marL="92075" indent="-92075" eaLnBrk="0" hangingPunct="0">
              <a:lnSpc>
                <a:spcPts val="1400"/>
              </a:lnSpc>
              <a:spcBef>
                <a:spcPct val="20000"/>
              </a:spcBef>
              <a:buSzPct val="70000"/>
            </a:pP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   - 21 CFR Part </a:t>
            </a: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>820 (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의료기기</a:t>
            </a: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)</a:t>
            </a:r>
          </a:p>
          <a:p>
            <a:pPr marL="92075" indent="-92075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</a:pPr>
            <a:endParaRPr lang="en-US" altLang="ko-KR" sz="1100" b="1" kern="0" dirty="0">
              <a:latin typeface="+mj-lt"/>
              <a:ea typeface="+mj-ea"/>
              <a:cs typeface="Arial" pitchFamily="34" charset="0"/>
            </a:endParaRPr>
          </a:p>
          <a:p>
            <a:pPr marL="92075" indent="-92075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</a:pPr>
            <a:r>
              <a:rPr lang="en-US" altLang="ko-KR" sz="1100" b="1" kern="0" dirty="0">
                <a:latin typeface="+mj-lt"/>
                <a:ea typeface="+mj-ea"/>
                <a:cs typeface="Arial" pitchFamily="34" charset="0"/>
              </a:rPr>
              <a:t> EUGMP</a:t>
            </a:r>
          </a:p>
          <a:p>
            <a:pPr marL="92075" indent="-92075" eaLnBrk="0" hangingPunct="0">
              <a:lnSpc>
                <a:spcPts val="1400"/>
              </a:lnSpc>
              <a:spcBef>
                <a:spcPct val="20000"/>
              </a:spcBef>
              <a:buSzPct val="70000"/>
            </a:pP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   - Annex 11 : Computerized Systems</a:t>
            </a:r>
          </a:p>
          <a:p>
            <a:pPr marL="92075" indent="-92075" eaLnBrk="0" hangingPunct="0">
              <a:lnSpc>
                <a:spcPts val="1400"/>
              </a:lnSpc>
              <a:spcBef>
                <a:spcPct val="20000"/>
              </a:spcBef>
              <a:buSzPct val="70000"/>
            </a:pP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   - Annex 15 : Qualification &amp; Validation</a:t>
            </a:r>
          </a:p>
          <a:p>
            <a:pPr marL="92075" indent="-92075" eaLnBrk="0" hangingPunct="0">
              <a:lnSpc>
                <a:spcPts val="1400"/>
              </a:lnSpc>
              <a:spcBef>
                <a:spcPct val="20000"/>
              </a:spcBef>
              <a:buSzPct val="70000"/>
            </a:pP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   - Annex 18 : Good Manufacturing Practice for </a:t>
            </a: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/>
            </a:r>
            <a:b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</a:b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>                     Active Pharmaceutical </a:t>
            </a: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Ingredients</a:t>
            </a:r>
            <a:endParaRPr kumimoji="1" lang="ko-KR" altLang="en-US" sz="1100" kern="0" dirty="0">
              <a:latin typeface="+mj-lt"/>
              <a:ea typeface="+mj-ea"/>
              <a:cs typeface="Arial" pitchFamily="34" charset="0"/>
            </a:endParaRPr>
          </a:p>
          <a:p>
            <a:pPr marL="228600" indent="-228600" eaLnBrk="0" fontAlgn="base" hangingPunct="0">
              <a:spcBef>
                <a:spcPts val="500"/>
              </a:spcBef>
              <a:spcAft>
                <a:spcPts val="500"/>
              </a:spcAft>
              <a:buFontTx/>
              <a:buAutoNum type="arabicPeriod"/>
            </a:pPr>
            <a:endParaRPr lang="en-US" altLang="ko-KR" sz="1300" b="1" dirty="0">
              <a:latin typeface="+mj-lt"/>
              <a:ea typeface="+mj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57680" y="1310903"/>
            <a:ext cx="619200" cy="122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+mj-lt"/>
                <a:ea typeface="+mj-ea"/>
              </a:rPr>
              <a:t>개념적</a:t>
            </a:r>
            <a:endParaRPr lang="en-US" altLang="ko-KR" sz="1100" b="1" dirty="0" smtClean="0">
              <a:solidFill>
                <a:schemeClr val="tx1"/>
              </a:solidFill>
              <a:latin typeface="+mj-lt"/>
              <a:ea typeface="+mj-ea"/>
            </a:endParaRPr>
          </a:p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+mj-lt"/>
                <a:ea typeface="+mj-ea"/>
              </a:rPr>
              <a:t>관</a:t>
            </a:r>
            <a:r>
              <a:rPr lang="ko-KR" altLang="en-US" sz="1100" b="1" dirty="0">
                <a:solidFill>
                  <a:schemeClr val="tx1"/>
                </a:solidFill>
                <a:latin typeface="+mj-lt"/>
                <a:ea typeface="+mj-ea"/>
              </a:rPr>
              <a:t>점</a:t>
            </a:r>
            <a:endParaRPr lang="en-US" altLang="ko-KR" sz="1100" b="1" dirty="0" smtClean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124006" y="1312041"/>
            <a:ext cx="4750298" cy="407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eaLnBrk="0" hangingPunct="0">
              <a:spcBef>
                <a:spcPct val="20000"/>
              </a:spcBef>
              <a:buSzPct val="70000"/>
            </a:pPr>
            <a:r>
              <a:rPr lang="en-US" altLang="ko-KR" sz="1100" b="1" kern="0" dirty="0" smtClean="0">
                <a:latin typeface="+mj-lt"/>
                <a:ea typeface="+mj-ea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1100" b="1" kern="0" dirty="0">
                <a:latin typeface="+mj-lt"/>
                <a:ea typeface="+mj-ea"/>
                <a:cs typeface="Arial" pitchFamily="34" charset="0"/>
                <a:sym typeface="Wingdings" pitchFamily="2" charset="2"/>
              </a:rPr>
              <a:t>GMP </a:t>
            </a:r>
            <a:r>
              <a:rPr lang="ko-KR" altLang="en-US" sz="1100" b="1" kern="0" dirty="0">
                <a:latin typeface="+mj-lt"/>
                <a:ea typeface="+mj-ea"/>
                <a:cs typeface="Arial" pitchFamily="34" charset="0"/>
                <a:sym typeface="Wingdings" pitchFamily="2" charset="2"/>
              </a:rPr>
              <a:t>목표 </a:t>
            </a:r>
            <a:r>
              <a:rPr lang="ko-KR" altLang="en-US" sz="1100" b="1" kern="0" dirty="0" smtClean="0">
                <a:latin typeface="+mj-lt"/>
                <a:ea typeface="+mj-ea"/>
                <a:cs typeface="Arial" pitchFamily="34" charset="0"/>
                <a:sym typeface="Wingdings" pitchFamily="2" charset="2"/>
              </a:rPr>
              <a:t>준수 </a:t>
            </a:r>
            <a:r>
              <a:rPr lang="en-US" altLang="ko-KR" sz="1100" b="1" kern="0" dirty="0" smtClean="0">
                <a:latin typeface="+mj-lt"/>
                <a:ea typeface="+mj-ea"/>
                <a:cs typeface="Arial" pitchFamily="34" charset="0"/>
                <a:sym typeface="Wingdings" pitchFamily="2" charset="2"/>
              </a:rPr>
              <a:t>(GAMP</a:t>
            </a:r>
            <a:r>
              <a:rPr lang="en-US" altLang="ko-KR" sz="1100" b="1" kern="0" baseline="30000" dirty="0">
                <a:latin typeface="+mj-lt"/>
                <a:ea typeface="+mj-ea"/>
                <a:cs typeface="Arial" pitchFamily="34" charset="0"/>
                <a:sym typeface="Wingdings" pitchFamily="2" charset="2"/>
              </a:rPr>
              <a:t>4</a:t>
            </a:r>
            <a:r>
              <a:rPr lang="en-US" altLang="ko-KR" sz="1100" b="1" kern="0" baseline="30000" dirty="0" smtClean="0">
                <a:latin typeface="+mj-lt"/>
                <a:ea typeface="+mj-ea"/>
                <a:cs typeface="Arial" pitchFamily="34" charset="0"/>
                <a:sym typeface="Wingdings" pitchFamily="2" charset="2"/>
              </a:rPr>
              <a:t>)</a:t>
            </a:r>
            <a:r>
              <a:rPr lang="en-US" altLang="ko-KR" sz="1100" b="1" kern="0" dirty="0" smtClean="0">
                <a:latin typeface="+mj-lt"/>
                <a:ea typeface="+mj-ea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100" b="1" kern="0" dirty="0">
                <a:latin typeface="+mj-lt"/>
                <a:ea typeface="+mj-ea"/>
                <a:cs typeface="Arial" pitchFamily="34" charset="0"/>
                <a:sym typeface="Wingdings" pitchFamily="2" charset="2"/>
              </a:rPr>
              <a:t>Guide Line)</a:t>
            </a:r>
          </a:p>
          <a:p>
            <a:pPr marL="92075" indent="-92075" eaLnBrk="0" hangingPunct="0">
              <a:spcBef>
                <a:spcPct val="20000"/>
              </a:spcBef>
              <a:buSzPct val="70000"/>
            </a:pPr>
            <a:endParaRPr lang="en-US" altLang="ko-KR" sz="1100" b="1" kern="0" dirty="0">
              <a:latin typeface="+mj-lt"/>
              <a:ea typeface="+mj-ea"/>
              <a:cs typeface="Arial" pitchFamily="34" charset="0"/>
            </a:endParaRPr>
          </a:p>
          <a:p>
            <a:pPr marL="92075" indent="-92075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</a:pPr>
            <a:r>
              <a:rPr lang="en-US" altLang="ko-KR" sz="1100" b="1" kern="0" dirty="0">
                <a:latin typeface="+mj-lt"/>
                <a:ea typeface="+mj-ea"/>
                <a:cs typeface="Arial" pitchFamily="34" charset="0"/>
              </a:rPr>
              <a:t> </a:t>
            </a:r>
            <a:r>
              <a:rPr lang="ko-KR" altLang="en-US" sz="1100" b="1" kern="0" dirty="0">
                <a:latin typeface="+mj-lt"/>
                <a:ea typeface="+mj-ea"/>
                <a:cs typeface="Arial" pitchFamily="34" charset="0"/>
              </a:rPr>
              <a:t>의약품의 품질</a:t>
            </a:r>
          </a:p>
          <a:p>
            <a:pPr marL="92075" indent="-92075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</a:pPr>
            <a:r>
              <a:rPr lang="ko-KR" altLang="en-US" sz="1100" b="1" kern="0" dirty="0">
                <a:latin typeface="+mj-lt"/>
                <a:ea typeface="+mj-ea"/>
                <a:cs typeface="Arial" pitchFamily="34" charset="0"/>
              </a:rPr>
              <a:t> 소비자의 안전</a:t>
            </a:r>
          </a:p>
          <a:p>
            <a:pPr marL="92075" indent="-92075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</a:pPr>
            <a:r>
              <a:rPr lang="ko-KR" altLang="en-US" sz="1100" b="1" kern="0" dirty="0">
                <a:latin typeface="+mj-lt"/>
                <a:ea typeface="+mj-ea"/>
                <a:cs typeface="Arial" pitchFamily="34" charset="0"/>
              </a:rPr>
              <a:t> 데이터의 </a:t>
            </a:r>
            <a:r>
              <a:rPr lang="ko-KR" altLang="en-US" sz="1100" b="1" kern="0" dirty="0" err="1">
                <a:latin typeface="+mj-lt"/>
                <a:ea typeface="+mj-ea"/>
                <a:cs typeface="Arial" pitchFamily="34" charset="0"/>
              </a:rPr>
              <a:t>무결성</a:t>
            </a:r>
            <a:endParaRPr lang="en-US" altLang="ko-KR" sz="1100" b="1" kern="0" dirty="0">
              <a:latin typeface="+mj-lt"/>
              <a:ea typeface="+mj-ea"/>
              <a:cs typeface="Arial" pitchFamily="34" charset="0"/>
            </a:endParaRPr>
          </a:p>
          <a:p>
            <a:pPr marL="92075" indent="-92075" eaLnBrk="0" hangingPunct="0">
              <a:spcBef>
                <a:spcPct val="20000"/>
              </a:spcBef>
              <a:buSzPct val="70000"/>
            </a:pPr>
            <a:endParaRPr lang="en-US" altLang="ko-KR" sz="1100" b="1" kern="0" dirty="0">
              <a:latin typeface="+mj-lt"/>
              <a:ea typeface="+mj-ea"/>
              <a:cs typeface="Arial" pitchFamily="34" charset="0"/>
            </a:endParaRPr>
          </a:p>
          <a:p>
            <a:pPr marL="92075" indent="-92075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</a:pPr>
            <a:r>
              <a:rPr lang="en-US" altLang="ko-KR" sz="1100" b="1" kern="0" dirty="0">
                <a:latin typeface="+mj-lt"/>
                <a:ea typeface="+mj-ea"/>
                <a:cs typeface="Arial" pitchFamily="34" charset="0"/>
              </a:rPr>
              <a:t> CSV</a:t>
            </a:r>
            <a:r>
              <a:rPr lang="ko-KR" altLang="en-US" sz="1100" b="1" kern="0" dirty="0">
                <a:latin typeface="+mj-lt"/>
                <a:ea typeface="+mj-ea"/>
                <a:cs typeface="Arial" pitchFamily="34" charset="0"/>
              </a:rPr>
              <a:t>는 다음과 같은 내용을 보증하는 목적이 있다</a:t>
            </a:r>
            <a:r>
              <a:rPr lang="en-US" altLang="ko-KR" sz="1100" b="1" kern="0" dirty="0" smtClean="0">
                <a:latin typeface="+mj-lt"/>
                <a:ea typeface="+mj-ea"/>
                <a:cs typeface="Arial" pitchFamily="34" charset="0"/>
              </a:rPr>
              <a:t>.</a:t>
            </a:r>
            <a:endParaRPr lang="en-US" altLang="ko-KR" sz="1100" b="1" kern="0" dirty="0">
              <a:latin typeface="+mj-lt"/>
              <a:ea typeface="+mj-ea"/>
              <a:cs typeface="Arial" pitchFamily="34" charset="0"/>
            </a:endParaRPr>
          </a:p>
          <a:p>
            <a:pPr marL="92075" indent="-92075" eaLnBrk="0" hangingPunct="0">
              <a:lnSpc>
                <a:spcPts val="1400"/>
              </a:lnSpc>
              <a:spcBef>
                <a:spcPct val="20000"/>
              </a:spcBef>
              <a:buSzPct val="70000"/>
            </a:pPr>
            <a:r>
              <a:rPr lang="en-US" altLang="ko-KR" sz="1100" b="1" kern="0" dirty="0" smtClean="0">
                <a:latin typeface="+mj-lt"/>
                <a:ea typeface="+mj-ea"/>
                <a:cs typeface="Arial" pitchFamily="34" charset="0"/>
              </a:rPr>
              <a:t>   </a:t>
            </a:r>
            <a:r>
              <a:rPr lang="en-US" altLang="ko-KR" sz="1100" kern="0" dirty="0">
                <a:latin typeface="+mj-lt"/>
                <a:cs typeface="Arial" pitchFamily="34" charset="0"/>
              </a:rPr>
              <a:t>- </a:t>
            </a:r>
            <a:r>
              <a:rPr lang="ko-KR" altLang="en-US" sz="1100" kern="0" dirty="0" smtClean="0">
                <a:latin typeface="+mj-lt"/>
                <a:ea typeface="+mj-ea"/>
                <a:cs typeface="Arial" pitchFamily="34" charset="0"/>
              </a:rPr>
              <a:t>컴퓨터 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시스템이 </a:t>
            </a:r>
            <a:r>
              <a:rPr lang="ko-KR" altLang="en-US" sz="1100" b="1" kern="0" dirty="0">
                <a:latin typeface="+mj-lt"/>
                <a:ea typeface="+mj-ea"/>
                <a:cs typeface="Arial" pitchFamily="34" charset="0"/>
              </a:rPr>
              <a:t>사용 목적에 맞게 설계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되었다</a:t>
            </a: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.</a:t>
            </a:r>
          </a:p>
          <a:p>
            <a:pPr marL="92075" indent="-92075" eaLnBrk="0" hangingPunct="0">
              <a:lnSpc>
                <a:spcPts val="1400"/>
              </a:lnSpc>
              <a:spcBef>
                <a:spcPct val="20000"/>
              </a:spcBef>
              <a:buSzPct val="70000"/>
            </a:pP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>  </a:t>
            </a:r>
            <a:r>
              <a:rPr lang="en-US" altLang="ko-KR" sz="1100" kern="0" dirty="0" smtClean="0">
                <a:latin typeface="+mj-lt"/>
                <a:cs typeface="Arial" pitchFamily="34" charset="0"/>
              </a:rPr>
              <a:t>- </a:t>
            </a:r>
            <a:r>
              <a:rPr lang="ko-KR" altLang="en-US" sz="1100" kern="0" dirty="0" smtClean="0">
                <a:latin typeface="+mj-lt"/>
                <a:ea typeface="+mj-ea"/>
                <a:cs typeface="Arial" pitchFamily="34" charset="0"/>
              </a:rPr>
              <a:t>컴퓨터 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시스템이 </a:t>
            </a:r>
            <a:r>
              <a:rPr lang="ko-KR" altLang="en-US" sz="1100" b="1" kern="0" dirty="0">
                <a:latin typeface="+mj-lt"/>
                <a:ea typeface="+mj-ea"/>
                <a:cs typeface="Arial" pitchFamily="34" charset="0"/>
              </a:rPr>
              <a:t>정확하게 설치되고 구성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되었다</a:t>
            </a: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.</a:t>
            </a:r>
          </a:p>
          <a:p>
            <a:pPr marL="92075" indent="-92075" eaLnBrk="0" hangingPunct="0">
              <a:lnSpc>
                <a:spcPts val="1400"/>
              </a:lnSpc>
              <a:spcBef>
                <a:spcPct val="20000"/>
              </a:spcBef>
              <a:buSzPct val="70000"/>
            </a:pP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>   </a:t>
            </a:r>
            <a:r>
              <a:rPr lang="en-US" altLang="ko-KR" sz="1100" kern="0" dirty="0">
                <a:latin typeface="+mj-lt"/>
                <a:cs typeface="Arial" pitchFamily="34" charset="0"/>
              </a:rPr>
              <a:t>- </a:t>
            </a:r>
            <a:r>
              <a:rPr lang="ko-KR" altLang="en-US" sz="1100" kern="0" dirty="0" smtClean="0">
                <a:latin typeface="+mj-lt"/>
                <a:ea typeface="+mj-ea"/>
                <a:cs typeface="Arial" pitchFamily="34" charset="0"/>
              </a:rPr>
              <a:t>컴퓨터 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시스템이 </a:t>
            </a:r>
            <a:r>
              <a:rPr lang="ko-KR" altLang="en-US" sz="1100" b="1" kern="0" dirty="0">
                <a:latin typeface="+mj-lt"/>
                <a:ea typeface="+mj-ea"/>
                <a:cs typeface="Arial" pitchFamily="34" charset="0"/>
              </a:rPr>
              <a:t>작업 흐름을 적절하게 관리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한다</a:t>
            </a: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.</a:t>
            </a:r>
          </a:p>
          <a:p>
            <a:pPr marL="92075" indent="-92075" eaLnBrk="0" hangingPunct="0">
              <a:lnSpc>
                <a:spcPts val="1400"/>
              </a:lnSpc>
              <a:spcBef>
                <a:spcPct val="20000"/>
              </a:spcBef>
              <a:buSzPct val="70000"/>
            </a:pP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>  </a:t>
            </a:r>
            <a:r>
              <a:rPr lang="en-US" altLang="ko-KR" sz="1100" kern="0" dirty="0" smtClean="0">
                <a:latin typeface="+mj-lt"/>
                <a:cs typeface="Arial" pitchFamily="34" charset="0"/>
              </a:rPr>
              <a:t>- </a:t>
            </a:r>
            <a:r>
              <a:rPr lang="ko-KR" altLang="en-US" sz="1100" kern="0" dirty="0" smtClean="0">
                <a:latin typeface="+mj-lt"/>
                <a:ea typeface="+mj-ea"/>
                <a:cs typeface="Arial" pitchFamily="34" charset="0"/>
              </a:rPr>
              <a:t>컴퓨터 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시스템이 </a:t>
            </a:r>
            <a:r>
              <a:rPr lang="ko-KR" altLang="en-US" sz="1100" b="1" kern="0" dirty="0">
                <a:latin typeface="+mj-lt"/>
                <a:ea typeface="+mj-ea"/>
                <a:cs typeface="Arial" pitchFamily="34" charset="0"/>
              </a:rPr>
              <a:t>보안 및 접근 관리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를 적절하게 관리한다</a:t>
            </a: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.</a:t>
            </a:r>
          </a:p>
          <a:p>
            <a:pPr marL="92075" indent="-92075" eaLnBrk="0" hangingPunct="0">
              <a:lnSpc>
                <a:spcPts val="1400"/>
              </a:lnSpc>
              <a:spcBef>
                <a:spcPct val="20000"/>
              </a:spcBef>
              <a:buSzPct val="70000"/>
            </a:pP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>   </a:t>
            </a:r>
            <a:r>
              <a:rPr lang="en-US" altLang="ko-KR" sz="1100" kern="0" dirty="0" smtClean="0">
                <a:latin typeface="+mj-lt"/>
                <a:cs typeface="Arial" pitchFamily="34" charset="0"/>
              </a:rPr>
              <a:t>- </a:t>
            </a:r>
            <a:r>
              <a:rPr lang="ko-KR" altLang="en-US" sz="1100" kern="0" dirty="0" smtClean="0">
                <a:latin typeface="+mj-lt"/>
                <a:ea typeface="+mj-ea"/>
                <a:cs typeface="Arial" pitchFamily="34" charset="0"/>
              </a:rPr>
              <a:t>컴퓨터 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시스템에 대한 요구사항</a:t>
            </a: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, 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설계</a:t>
            </a: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, 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구성 </a:t>
            </a:r>
            <a:r>
              <a:rPr lang="ko-KR" altLang="en-US" sz="1100" kern="0" dirty="0" smtClean="0">
                <a:latin typeface="+mj-lt"/>
                <a:ea typeface="+mj-ea"/>
                <a:cs typeface="Arial" pitchFamily="34" charset="0"/>
              </a:rPr>
              <a:t>내용이</a:t>
            </a: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/>
            </a:r>
            <a:b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</a:b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>   </a:t>
            </a:r>
            <a:r>
              <a:rPr lang="ko-KR" altLang="en-US" sz="1100" b="1" kern="0" dirty="0" smtClean="0">
                <a:latin typeface="+mj-lt"/>
                <a:ea typeface="+mj-ea"/>
                <a:cs typeface="Arial" pitchFamily="34" charset="0"/>
              </a:rPr>
              <a:t>문서화</a:t>
            </a:r>
            <a:r>
              <a:rPr lang="ko-KR" altLang="en-US" sz="1100" kern="0" dirty="0" smtClean="0">
                <a:latin typeface="+mj-lt"/>
                <a:ea typeface="+mj-ea"/>
                <a:cs typeface="Arial" pitchFamily="34" charset="0"/>
              </a:rPr>
              <a:t>되었다</a:t>
            </a: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.</a:t>
            </a:r>
          </a:p>
          <a:p>
            <a:pPr marL="92075" indent="-92075" eaLnBrk="0" hangingPunct="0">
              <a:lnSpc>
                <a:spcPts val="1400"/>
              </a:lnSpc>
              <a:spcBef>
                <a:spcPct val="20000"/>
              </a:spcBef>
              <a:buSzPct val="70000"/>
            </a:pP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>   </a:t>
            </a:r>
            <a:r>
              <a:rPr lang="en-US" altLang="ko-KR" sz="1100" kern="0" dirty="0">
                <a:latin typeface="+mj-lt"/>
                <a:cs typeface="Arial" pitchFamily="34" charset="0"/>
              </a:rPr>
              <a:t>- </a:t>
            </a:r>
            <a:r>
              <a:rPr lang="ko-KR" altLang="en-US" sz="1100" kern="0" dirty="0" smtClean="0">
                <a:latin typeface="+mj-lt"/>
                <a:ea typeface="+mj-ea"/>
                <a:cs typeface="Arial" pitchFamily="34" charset="0"/>
              </a:rPr>
              <a:t>컴퓨터 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시스템에 대한 </a:t>
            </a:r>
            <a:r>
              <a:rPr lang="ko-KR" altLang="en-US" sz="1100" b="1" kern="0" dirty="0">
                <a:latin typeface="+mj-lt"/>
                <a:ea typeface="+mj-ea"/>
                <a:cs typeface="Arial" pitchFamily="34" charset="0"/>
              </a:rPr>
              <a:t>표준 작업 절차서가 </a:t>
            </a:r>
            <a:r>
              <a:rPr lang="ko-KR" altLang="en-US" sz="1100" b="1" kern="0" dirty="0" smtClean="0">
                <a:latin typeface="+mj-lt"/>
                <a:ea typeface="+mj-ea"/>
                <a:cs typeface="Arial" pitchFamily="34" charset="0"/>
              </a:rPr>
              <a:t>적절</a:t>
            </a:r>
            <a:r>
              <a:rPr lang="ko-KR" altLang="en-US" sz="1100" kern="0" dirty="0" smtClean="0">
                <a:latin typeface="+mj-lt"/>
                <a:ea typeface="+mj-ea"/>
                <a:cs typeface="Arial" pitchFamily="34" charset="0"/>
              </a:rPr>
              <a:t>하게</a:t>
            </a: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/>
            </a:r>
            <a:b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</a:b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>   </a:t>
            </a:r>
            <a:r>
              <a:rPr lang="ko-KR" altLang="en-US" sz="1100" kern="0" dirty="0" smtClean="0">
                <a:latin typeface="+mj-lt"/>
                <a:ea typeface="+mj-ea"/>
                <a:cs typeface="Arial" pitchFamily="34" charset="0"/>
              </a:rPr>
              <a:t>준비되었다</a:t>
            </a: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.</a:t>
            </a:r>
          </a:p>
          <a:p>
            <a:pPr marL="92075" indent="-92075" eaLnBrk="0" hangingPunct="0">
              <a:lnSpc>
                <a:spcPts val="1400"/>
              </a:lnSpc>
              <a:spcBef>
                <a:spcPct val="20000"/>
              </a:spcBef>
              <a:buSzPct val="70000"/>
            </a:pP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>  </a:t>
            </a:r>
            <a:r>
              <a:rPr lang="en-US" altLang="ko-KR" sz="1100" kern="0" dirty="0" smtClean="0">
                <a:latin typeface="+mj-lt"/>
                <a:cs typeface="Arial" pitchFamily="34" charset="0"/>
              </a:rPr>
              <a:t>- </a:t>
            </a:r>
            <a:r>
              <a:rPr lang="ko-KR" altLang="en-US" sz="1100" kern="0" dirty="0" smtClean="0">
                <a:latin typeface="+mj-lt"/>
                <a:ea typeface="+mj-ea"/>
                <a:cs typeface="Arial" pitchFamily="34" charset="0"/>
              </a:rPr>
              <a:t>컴퓨터 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시스템 사용자에 대한 필요한 </a:t>
            </a:r>
            <a:r>
              <a:rPr lang="ko-KR" altLang="en-US" sz="1100" b="1" kern="0" dirty="0">
                <a:latin typeface="+mj-lt"/>
                <a:ea typeface="+mj-ea"/>
                <a:cs typeface="Arial" pitchFamily="34" charset="0"/>
              </a:rPr>
              <a:t>자격 및 </a:t>
            </a:r>
            <a:r>
              <a:rPr lang="ko-KR" altLang="en-US" sz="1100" b="1" kern="0" dirty="0" smtClean="0">
                <a:latin typeface="+mj-lt"/>
                <a:ea typeface="+mj-ea"/>
                <a:cs typeface="Arial" pitchFamily="34" charset="0"/>
              </a:rPr>
              <a:t>교육</a:t>
            </a:r>
            <a:r>
              <a:rPr lang="en-US" altLang="ko-KR" sz="1100" b="1" kern="0" dirty="0" smtClean="0">
                <a:latin typeface="+mj-lt"/>
                <a:ea typeface="+mj-ea"/>
                <a:cs typeface="Arial" pitchFamily="34" charset="0"/>
              </a:rPr>
              <a:t/>
            </a:r>
            <a:br>
              <a:rPr lang="en-US" altLang="ko-KR" sz="1100" b="1" kern="0" dirty="0" smtClean="0">
                <a:latin typeface="+mj-lt"/>
                <a:ea typeface="+mj-ea"/>
                <a:cs typeface="Arial" pitchFamily="34" charset="0"/>
              </a:rPr>
            </a:br>
            <a:r>
              <a:rPr lang="en-US" altLang="ko-KR" sz="1100" b="1" kern="0" dirty="0" smtClean="0">
                <a:latin typeface="+mj-lt"/>
                <a:ea typeface="+mj-ea"/>
                <a:cs typeface="Arial" pitchFamily="34" charset="0"/>
              </a:rPr>
              <a:t>   </a:t>
            </a:r>
            <a:r>
              <a:rPr lang="ko-KR" altLang="en-US" sz="1100" kern="0" dirty="0" smtClean="0">
                <a:latin typeface="+mj-lt"/>
                <a:ea typeface="+mj-ea"/>
                <a:cs typeface="Arial" pitchFamily="34" charset="0"/>
              </a:rPr>
              <a:t>요구사항이 정의되었다</a:t>
            </a: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.</a:t>
            </a:r>
          </a:p>
          <a:p>
            <a:pPr marL="92075" indent="-92075" eaLnBrk="0" hangingPunct="0">
              <a:lnSpc>
                <a:spcPts val="1400"/>
              </a:lnSpc>
              <a:spcBef>
                <a:spcPct val="20000"/>
              </a:spcBef>
              <a:buSzPct val="70000"/>
            </a:pP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>  </a:t>
            </a:r>
            <a:r>
              <a:rPr lang="en-US" altLang="ko-KR" sz="1100" kern="0" dirty="0" smtClean="0">
                <a:latin typeface="+mj-lt"/>
                <a:cs typeface="Arial" pitchFamily="34" charset="0"/>
              </a:rPr>
              <a:t>- </a:t>
            </a:r>
            <a:r>
              <a:rPr lang="ko-KR" altLang="en-US" sz="1100" kern="0" dirty="0" smtClean="0">
                <a:latin typeface="+mj-lt"/>
                <a:ea typeface="+mj-ea"/>
                <a:cs typeface="Arial" pitchFamily="34" charset="0"/>
              </a:rPr>
              <a:t>컴퓨터 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시스템에 대한 </a:t>
            </a:r>
            <a:r>
              <a:rPr lang="ko-KR" altLang="en-US" sz="1100" b="1" kern="0" dirty="0">
                <a:latin typeface="+mj-lt"/>
                <a:ea typeface="+mj-ea"/>
                <a:cs typeface="Arial" pitchFamily="34" charset="0"/>
              </a:rPr>
              <a:t>유지 및 관리 절차서</a:t>
            </a:r>
            <a:r>
              <a:rPr lang="ko-KR" altLang="en-US" sz="1100" kern="0" dirty="0">
                <a:latin typeface="+mj-lt"/>
                <a:ea typeface="+mj-ea"/>
                <a:cs typeface="Arial" pitchFamily="34" charset="0"/>
              </a:rPr>
              <a:t>가 </a:t>
            </a:r>
            <a:r>
              <a:rPr lang="ko-KR" altLang="en-US" sz="1100" kern="0" dirty="0" smtClean="0">
                <a:latin typeface="+mj-lt"/>
                <a:ea typeface="+mj-ea"/>
                <a:cs typeface="Arial" pitchFamily="34" charset="0"/>
              </a:rPr>
              <a:t>적절하게</a:t>
            </a: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/>
            </a:r>
            <a:b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</a:br>
            <a:r>
              <a:rPr lang="en-US" altLang="ko-KR" sz="1100" kern="0" dirty="0" smtClean="0">
                <a:latin typeface="+mj-lt"/>
                <a:ea typeface="+mj-ea"/>
                <a:cs typeface="Arial" pitchFamily="34" charset="0"/>
              </a:rPr>
              <a:t>   </a:t>
            </a:r>
            <a:r>
              <a:rPr lang="ko-KR" altLang="en-US" sz="1100" kern="0" dirty="0" smtClean="0">
                <a:latin typeface="+mj-lt"/>
                <a:ea typeface="+mj-ea"/>
                <a:cs typeface="Arial" pitchFamily="34" charset="0"/>
              </a:rPr>
              <a:t>준비되었다</a:t>
            </a:r>
            <a:r>
              <a:rPr lang="en-US" altLang="ko-KR" sz="1100" kern="0" dirty="0">
                <a:latin typeface="+mj-lt"/>
                <a:ea typeface="+mj-ea"/>
                <a:cs typeface="Arial" pitchFamily="34" charset="0"/>
              </a:rPr>
              <a:t>.</a:t>
            </a:r>
            <a:endParaRPr kumimoji="1" lang="ko-KR" altLang="en-US" sz="1100" kern="0" dirty="0">
              <a:latin typeface="+mj-lt"/>
              <a:ea typeface="+mj-ea"/>
              <a:cs typeface="Arial" pitchFamily="34" charset="0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endParaRPr lang="en-US" altLang="ko-KR" sz="1100" dirty="0">
              <a:latin typeface="+mj-lt"/>
              <a:ea typeface="+mj-ea"/>
              <a:sym typeface="Wingdings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7" y="0"/>
            <a:ext cx="9143999" cy="533400"/>
          </a:xfrm>
        </p:spPr>
        <p:txBody>
          <a:bodyPr/>
          <a:lstStyle/>
          <a:p>
            <a:r>
              <a:rPr lang="en-US" altLang="ko-KR" dirty="0"/>
              <a:t>1. CSV Concept &amp; Purpose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79512" y="729040"/>
            <a:ext cx="946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buSzPct val="70000"/>
              <a:defRPr/>
            </a:pPr>
            <a:r>
              <a:rPr lang="en-US" altLang="ko-KR" sz="1600" b="1" kern="0" dirty="0" smtClean="0"/>
              <a:t>CSV</a:t>
            </a:r>
            <a:r>
              <a:rPr lang="ko-KR" altLang="en-US" sz="1600" b="1" kern="0" dirty="0" smtClean="0"/>
              <a:t>는</a:t>
            </a:r>
            <a:r>
              <a:rPr lang="en-US" altLang="ko-KR" sz="1600" b="1" kern="0" dirty="0" smtClean="0"/>
              <a:t> </a:t>
            </a:r>
            <a:r>
              <a:rPr lang="ko-KR" altLang="en-US" sz="1600" b="1" kern="0" dirty="0" smtClean="0"/>
              <a:t>법률적인 관점과 개념적인 관점으로</a:t>
            </a:r>
            <a:r>
              <a:rPr lang="en-US" altLang="ko-KR" sz="1600" b="1" kern="0" dirty="0" smtClean="0"/>
              <a:t> </a:t>
            </a:r>
            <a:r>
              <a:rPr lang="ko-KR" altLang="en-US" sz="1600" b="1" kern="0" dirty="0" smtClean="0"/>
              <a:t>접근</a:t>
            </a:r>
            <a:endParaRPr lang="en-US" altLang="ko-KR" sz="1600" b="1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640281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800" dirty="0" smtClean="0">
                <a:solidFill>
                  <a:srgbClr val="000000"/>
                </a:solidFill>
                <a:latin typeface="+mn-ea"/>
                <a:ea typeface="+mn-ea"/>
              </a:rPr>
              <a:t>1) MFDS : The Ministry of Food and Drug Safety          2) </a:t>
            </a:r>
            <a:r>
              <a:rPr lang="en-US" altLang="ko-KR" sz="800" dirty="0" err="1" smtClean="0">
                <a:solidFill>
                  <a:srgbClr val="000000"/>
                </a:solidFill>
                <a:latin typeface="+mn-ea"/>
                <a:ea typeface="+mn-ea"/>
              </a:rPr>
              <a:t>cGMP</a:t>
            </a:r>
            <a:r>
              <a:rPr lang="en-US" altLang="ko-KR" sz="800" dirty="0" smtClean="0">
                <a:solidFill>
                  <a:srgbClr val="000000"/>
                </a:solidFill>
                <a:latin typeface="+mn-ea"/>
                <a:ea typeface="+mn-ea"/>
              </a:rPr>
              <a:t> : current Good Manufacturing Practice</a:t>
            </a:r>
          </a:p>
          <a:p>
            <a:r>
              <a:rPr lang="en-US" altLang="ko-KR" sz="800" dirty="0" smtClean="0">
                <a:solidFill>
                  <a:srgbClr val="000000"/>
                </a:solidFill>
                <a:latin typeface="+mn-ea"/>
                <a:ea typeface="+mn-ea"/>
              </a:rPr>
              <a:t>3) ERES : Electronic Records; Electronic Signatures     </a:t>
            </a:r>
            <a:r>
              <a:rPr lang="en-US" altLang="ko-KR" sz="800" dirty="0" smtClean="0">
                <a:solidFill>
                  <a:srgbClr val="000000"/>
                </a:solidFill>
                <a:latin typeface="+mn-ea"/>
              </a:rPr>
              <a:t>4) </a:t>
            </a:r>
            <a:r>
              <a:rPr lang="en-US" altLang="ko-KR" sz="800" dirty="0">
                <a:solidFill>
                  <a:srgbClr val="000000"/>
                </a:solidFill>
                <a:latin typeface="+mn-ea"/>
              </a:rPr>
              <a:t>GAMP : Good Automated Manufacturing Practice</a:t>
            </a:r>
            <a:endParaRPr lang="ko-KR" altLang="en-US" sz="800" dirty="0">
              <a:solidFill>
                <a:srgbClr val="000000"/>
              </a:solidFill>
              <a:latin typeface="+mn-ea"/>
            </a:endParaRPr>
          </a:p>
          <a:p>
            <a:pPr algn="l"/>
            <a:endParaRPr lang="ko-KR" altLang="en-US" sz="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6456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en-US" altLang="ko-KR" dirty="0"/>
              <a:t>CSV </a:t>
            </a:r>
            <a:r>
              <a:rPr lang="en-US" altLang="ko-KR" dirty="0" smtClean="0"/>
              <a:t>Life Cycle [Project V-Model]</a:t>
            </a:r>
            <a:endParaRPr lang="ko-KR" altLang="en-US" dirty="0"/>
          </a:p>
        </p:txBody>
      </p:sp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828179" y="1333085"/>
            <a:ext cx="7920286" cy="400050"/>
            <a:chOff x="476" y="1046"/>
            <a:chExt cx="4717" cy="252"/>
          </a:xfrm>
        </p:grpSpPr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1376" y="1046"/>
              <a:ext cx="27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17375E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+mj-ea"/>
                  <a:cs typeface="Arial" pitchFamily="34" charset="0"/>
                </a:rPr>
                <a:t>Computer System Validation Life Cycle </a:t>
              </a:r>
              <a:endParaRPr kumimoji="1"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Arial" pitchFamily="34" charset="0"/>
              </a:endParaRPr>
            </a:p>
          </p:txBody>
        </p:sp>
        <p:grpSp>
          <p:nvGrpSpPr>
            <p:cNvPr id="9" name="Group 90"/>
            <p:cNvGrpSpPr>
              <a:grpSpLocks/>
            </p:cNvGrpSpPr>
            <p:nvPr/>
          </p:nvGrpSpPr>
          <p:grpSpPr bwMode="auto">
            <a:xfrm>
              <a:off x="570" y="1071"/>
              <a:ext cx="295" cy="181"/>
              <a:chOff x="1065" y="1071"/>
              <a:chExt cx="295" cy="181"/>
            </a:xfrm>
          </p:grpSpPr>
          <p:sp>
            <p:nvSpPr>
              <p:cNvPr id="14" name="AutoShape 91"/>
              <p:cNvSpPr>
                <a:spLocks noChangeArrowheads="1"/>
              </p:cNvSpPr>
              <p:nvPr/>
            </p:nvSpPr>
            <p:spPr bwMode="auto">
              <a:xfrm rot="5400000">
                <a:off x="1050" y="1086"/>
                <a:ext cx="181" cy="151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9966FF">
                      <a:alpha val="64999"/>
                    </a:srgbClr>
                  </a:gs>
                  <a:gs pos="100000">
                    <a:srgbClr val="6600CC"/>
                  </a:gs>
                </a:gsLst>
                <a:lin ang="5400000" scaled="1"/>
              </a:gradFill>
              <a:ln w="9525" algn="ctr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j-lt"/>
                  <a:ea typeface="+mj-ea"/>
                  <a:cs typeface="Arial" pitchFamily="34" charset="0"/>
                </a:endParaRPr>
              </a:p>
            </p:txBody>
          </p:sp>
          <p:sp>
            <p:nvSpPr>
              <p:cNvPr id="15" name="AutoShape 92"/>
              <p:cNvSpPr>
                <a:spLocks noChangeArrowheads="1"/>
              </p:cNvSpPr>
              <p:nvPr/>
            </p:nvSpPr>
            <p:spPr bwMode="auto">
              <a:xfrm rot="5400000">
                <a:off x="1236" y="1107"/>
                <a:ext cx="135" cy="113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9966FF">
                      <a:alpha val="64999"/>
                    </a:srgbClr>
                  </a:gs>
                  <a:gs pos="100000">
                    <a:srgbClr val="6600CC"/>
                  </a:gs>
                </a:gsLst>
                <a:lin ang="5400000" scaled="1"/>
              </a:gradFill>
              <a:ln w="9525" algn="ctr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j-lt"/>
                  <a:ea typeface="+mj-ea"/>
                  <a:cs typeface="Arial" pitchFamily="34" charset="0"/>
                </a:endParaRPr>
              </a:p>
            </p:txBody>
          </p:sp>
        </p:grpSp>
        <p:grpSp>
          <p:nvGrpSpPr>
            <p:cNvPr id="10" name="Group 93"/>
            <p:cNvGrpSpPr>
              <a:grpSpLocks/>
            </p:cNvGrpSpPr>
            <p:nvPr/>
          </p:nvGrpSpPr>
          <p:grpSpPr bwMode="auto">
            <a:xfrm rot="10800000">
              <a:off x="4830" y="1071"/>
              <a:ext cx="295" cy="181"/>
              <a:chOff x="1065" y="1071"/>
              <a:chExt cx="295" cy="181"/>
            </a:xfrm>
          </p:grpSpPr>
          <p:sp>
            <p:nvSpPr>
              <p:cNvPr id="12" name="AutoShape 94"/>
              <p:cNvSpPr>
                <a:spLocks noChangeArrowheads="1"/>
              </p:cNvSpPr>
              <p:nvPr/>
            </p:nvSpPr>
            <p:spPr bwMode="auto">
              <a:xfrm rot="5400000">
                <a:off x="1050" y="1086"/>
                <a:ext cx="181" cy="151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9966FF">
                      <a:alpha val="64999"/>
                    </a:srgbClr>
                  </a:gs>
                  <a:gs pos="100000">
                    <a:srgbClr val="6600CC"/>
                  </a:gs>
                </a:gsLst>
                <a:lin ang="5400000" scaled="1"/>
              </a:gradFill>
              <a:ln w="9525" algn="ctr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j-lt"/>
                  <a:ea typeface="+mj-ea"/>
                  <a:cs typeface="Arial" pitchFamily="34" charset="0"/>
                </a:endParaRPr>
              </a:p>
            </p:txBody>
          </p:sp>
          <p:sp>
            <p:nvSpPr>
              <p:cNvPr id="13" name="AutoShape 95"/>
              <p:cNvSpPr>
                <a:spLocks noChangeArrowheads="1"/>
              </p:cNvSpPr>
              <p:nvPr/>
            </p:nvSpPr>
            <p:spPr bwMode="auto">
              <a:xfrm rot="5400000">
                <a:off x="1236" y="1107"/>
                <a:ext cx="135" cy="113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9966FF">
                      <a:alpha val="64999"/>
                    </a:srgbClr>
                  </a:gs>
                  <a:gs pos="100000">
                    <a:srgbClr val="6600CC"/>
                  </a:gs>
                </a:gsLst>
                <a:lin ang="5400000" scaled="1"/>
              </a:gradFill>
              <a:ln w="9525" algn="ctr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j-lt"/>
                  <a:ea typeface="+mj-ea"/>
                  <a:cs typeface="Arial" pitchFamily="34" charset="0"/>
                </a:endParaRPr>
              </a:p>
            </p:txBody>
          </p:sp>
        </p:grpSp>
        <p:sp>
          <p:nvSpPr>
            <p:cNvPr id="11" name="Line 96"/>
            <p:cNvSpPr>
              <a:spLocks noChangeShapeType="1"/>
            </p:cNvSpPr>
            <p:nvPr/>
          </p:nvSpPr>
          <p:spPr bwMode="auto">
            <a:xfrm>
              <a:off x="476" y="1298"/>
              <a:ext cx="4717" cy="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>
                <a:latin typeface="+mj-lt"/>
                <a:ea typeface="+mj-ea"/>
                <a:cs typeface="Arial" pitchFamily="34" charset="0"/>
              </a:endParaRPr>
            </a:p>
          </p:txBody>
        </p:sp>
      </p:grpSp>
      <p:sp>
        <p:nvSpPr>
          <p:cNvPr id="16" name="모서리가 둥근 직사각형 15"/>
          <p:cNvSpPr/>
          <p:nvPr/>
        </p:nvSpPr>
        <p:spPr bwMode="auto">
          <a:xfrm>
            <a:off x="1284712" y="1918592"/>
            <a:ext cx="6878877" cy="1188132"/>
          </a:xfrm>
          <a:prstGeom prst="roundRect">
            <a:avLst>
              <a:gd name="adj" fmla="val 6311"/>
            </a:avLst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3175">
                <a:solidFill>
                  <a:schemeClr val="tx1"/>
                </a:solidFill>
              </a:ln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1665136" y="3211886"/>
            <a:ext cx="1876057" cy="3099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User Requirement </a:t>
            </a:r>
          </a:p>
          <a:p>
            <a:pPr algn="ctr">
              <a:defRPr/>
            </a:pPr>
            <a:r>
              <a:rPr lang="en-US" altLang="ko-KR" sz="10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Specification</a:t>
            </a:r>
            <a:endParaRPr lang="ko-KR" altLang="en-US" sz="1000" b="1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2134150" y="3957059"/>
            <a:ext cx="1876057" cy="3110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Functional</a:t>
            </a:r>
          </a:p>
          <a:p>
            <a:pPr algn="ctr">
              <a:defRPr/>
            </a:pPr>
            <a:r>
              <a:rPr lang="en-US" altLang="ko-KR" sz="10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Specification</a:t>
            </a:r>
            <a:endParaRPr lang="ko-KR" altLang="en-US" sz="1000" b="1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2300911" y="5349849"/>
            <a:ext cx="1409647" cy="3110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Functional Risk Assessment</a:t>
            </a:r>
            <a:endParaRPr lang="ko-KR" altLang="en-US" sz="1000" b="1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972036" y="5349849"/>
            <a:ext cx="1250705" cy="3110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Design</a:t>
            </a:r>
          </a:p>
          <a:p>
            <a:pPr algn="ctr">
              <a:defRPr/>
            </a:pPr>
            <a:r>
              <a:rPr lang="en-US" altLang="ko-KR" sz="10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Qualification</a:t>
            </a:r>
            <a:endParaRPr lang="ko-KR" altLang="en-US" sz="1000" b="1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1" name="TextBox 58"/>
          <p:cNvSpPr txBox="1">
            <a:spLocks noChangeArrowheads="1"/>
          </p:cNvSpPr>
          <p:nvPr/>
        </p:nvSpPr>
        <p:spPr bwMode="auto">
          <a:xfrm rot="5400000">
            <a:off x="8156204" y="4309959"/>
            <a:ext cx="11494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1pPr>
            <a:lvl2pPr marL="742950" indent="-28575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2pPr>
            <a:lvl3pPr marL="1143000" indent="-22860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3pPr>
            <a:lvl4pPr marL="1600200" indent="-22860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4pPr>
            <a:lvl5pPr marL="2057400" indent="-22860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9pPr>
          </a:lstStyle>
          <a:p>
            <a:pPr algn="ctr" eaLnBrk="1" hangingPunct="1"/>
            <a:r>
              <a:rPr lang="en-US" altLang="ko-KR" sz="140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Verification</a:t>
            </a:r>
            <a:endParaRPr lang="ko-KR" altLang="en-US" sz="1400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3867122" y="2138464"/>
            <a:ext cx="1876057" cy="3110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Initial Risk </a:t>
            </a:r>
            <a:endParaRPr lang="en-US" altLang="ko-KR" sz="1000" b="1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altLang="ko-KR" sz="10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Assessment</a:t>
            </a:r>
          </a:p>
        </p:txBody>
      </p:sp>
      <p:sp>
        <p:nvSpPr>
          <p:cNvPr id="23" name="직사각형 22"/>
          <p:cNvSpPr/>
          <p:nvPr/>
        </p:nvSpPr>
        <p:spPr bwMode="auto">
          <a:xfrm>
            <a:off x="1665136" y="2117312"/>
            <a:ext cx="1876057" cy="3110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Validation Plan</a:t>
            </a:r>
          </a:p>
        </p:txBody>
      </p:sp>
      <p:sp>
        <p:nvSpPr>
          <p:cNvPr id="24" name="직사각형 23"/>
          <p:cNvSpPr/>
          <p:nvPr/>
        </p:nvSpPr>
        <p:spPr bwMode="auto">
          <a:xfrm>
            <a:off x="6042603" y="2115762"/>
            <a:ext cx="1876057" cy="3110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Validation </a:t>
            </a:r>
          </a:p>
          <a:p>
            <a:pPr algn="ctr">
              <a:defRPr/>
            </a:pPr>
            <a:r>
              <a:rPr lang="en-US" altLang="ko-KR" sz="10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Summary Report</a:t>
            </a:r>
            <a:endParaRPr lang="ko-KR" altLang="en-US" sz="1000" b="1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5573588" y="3954754"/>
            <a:ext cx="1876057" cy="3110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Operational</a:t>
            </a:r>
          </a:p>
          <a:p>
            <a:pPr algn="ctr">
              <a:defRPr/>
            </a:pPr>
            <a:r>
              <a:rPr lang="en-US" altLang="ko-KR" sz="10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Qualification</a:t>
            </a:r>
            <a:endParaRPr lang="ko-KR" altLang="en-US" sz="1000" b="1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5182743" y="4689147"/>
            <a:ext cx="1876057" cy="3110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Installation (HW/SW)</a:t>
            </a:r>
          </a:p>
          <a:p>
            <a:pPr algn="ctr">
              <a:defRPr/>
            </a:pPr>
            <a:r>
              <a:rPr lang="en-US" altLang="ko-KR" sz="10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Qualification</a:t>
            </a:r>
            <a:endParaRPr lang="ko-KR" altLang="en-US" sz="1000" b="1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8" name="직사각형 27"/>
          <p:cNvSpPr/>
          <p:nvPr/>
        </p:nvSpPr>
        <p:spPr bwMode="auto">
          <a:xfrm>
            <a:off x="3812179" y="5749066"/>
            <a:ext cx="1876057" cy="3110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System Build</a:t>
            </a:r>
            <a:endParaRPr lang="ko-KR" altLang="en-US" sz="1000" b="1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29" name="꺾인 연결선 28"/>
          <p:cNvCxnSpPr>
            <a:stCxn id="17" idx="1"/>
            <a:endCxn id="30" idx="1"/>
          </p:cNvCxnSpPr>
          <p:nvPr/>
        </p:nvCxnSpPr>
        <p:spPr bwMode="auto">
          <a:xfrm rot="10800000" flipH="1" flipV="1">
            <a:off x="1665135" y="3366840"/>
            <a:ext cx="859859" cy="1478989"/>
          </a:xfrm>
          <a:prstGeom prst="bentConnector3">
            <a:avLst>
              <a:gd name="adj1" fmla="val -265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 bwMode="auto">
          <a:xfrm>
            <a:off x="2524995" y="4690298"/>
            <a:ext cx="1797889" cy="3110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Design </a:t>
            </a:r>
          </a:p>
          <a:p>
            <a:pPr algn="ctr">
              <a:defRPr/>
            </a:pPr>
            <a:r>
              <a:rPr lang="en-US" altLang="ko-KR" sz="10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Specification</a:t>
            </a:r>
            <a:endParaRPr lang="ko-KR" altLang="en-US" sz="1000" b="1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31" name="아래쪽 화살표 30"/>
          <p:cNvSpPr/>
          <p:nvPr/>
        </p:nvSpPr>
        <p:spPr bwMode="auto">
          <a:xfrm>
            <a:off x="3645418" y="4268122"/>
            <a:ext cx="130281" cy="41411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32" name="아래쪽 화살표 31"/>
          <p:cNvSpPr/>
          <p:nvPr/>
        </p:nvSpPr>
        <p:spPr bwMode="auto">
          <a:xfrm>
            <a:off x="4010207" y="5009427"/>
            <a:ext cx="166761" cy="73157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33" name="직선 연결선 32"/>
          <p:cNvCxnSpPr/>
          <p:nvPr/>
        </p:nvCxnSpPr>
        <p:spPr bwMode="auto">
          <a:xfrm>
            <a:off x="1481347" y="4116046"/>
            <a:ext cx="630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 bwMode="auto">
          <a:xfrm rot="5400000">
            <a:off x="2107510" y="5012590"/>
            <a:ext cx="332952" cy="17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아래쪽 화살표 34"/>
          <p:cNvSpPr/>
          <p:nvPr/>
        </p:nvSpPr>
        <p:spPr bwMode="auto">
          <a:xfrm flipV="1">
            <a:off x="5886265" y="4268122"/>
            <a:ext cx="156338" cy="4002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0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36" name="아래쪽 화살표 35"/>
          <p:cNvSpPr/>
          <p:nvPr/>
        </p:nvSpPr>
        <p:spPr bwMode="auto">
          <a:xfrm flipV="1">
            <a:off x="6303166" y="3549648"/>
            <a:ext cx="130281" cy="389259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0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37" name="아래쪽 화살표 36"/>
          <p:cNvSpPr/>
          <p:nvPr/>
        </p:nvSpPr>
        <p:spPr bwMode="auto">
          <a:xfrm>
            <a:off x="3150347" y="3549649"/>
            <a:ext cx="130282" cy="40510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38" name="TextBox 127"/>
          <p:cNvSpPr txBox="1">
            <a:spLocks noChangeArrowheads="1"/>
          </p:cNvSpPr>
          <p:nvPr/>
        </p:nvSpPr>
        <p:spPr bwMode="auto">
          <a:xfrm flipV="1">
            <a:off x="415588" y="2266967"/>
            <a:ext cx="400110" cy="87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1pPr>
            <a:lvl2pPr marL="742950" indent="-28575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2pPr>
            <a:lvl3pPr marL="1143000" indent="-22860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3pPr>
            <a:lvl4pPr marL="1600200" indent="-22860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4pPr>
            <a:lvl5pPr marL="2057400" indent="-22860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9pPr>
          </a:lstStyle>
          <a:p>
            <a:pPr algn="ctr" eaLnBrk="1" hangingPunct="1"/>
            <a:r>
              <a:rPr lang="en-US" altLang="ko-KR" sz="1400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Planning</a:t>
            </a:r>
            <a:endParaRPr lang="ko-KR" altLang="en-US" sz="1400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39" name="TextBox 128"/>
          <p:cNvSpPr txBox="1">
            <a:spLocks noChangeArrowheads="1"/>
          </p:cNvSpPr>
          <p:nvPr/>
        </p:nvSpPr>
        <p:spPr bwMode="auto">
          <a:xfrm flipV="1">
            <a:off x="394743" y="4036543"/>
            <a:ext cx="400110" cy="12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1pPr>
            <a:lvl2pPr marL="742950" indent="-28575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2pPr>
            <a:lvl3pPr marL="1143000" indent="-22860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3pPr>
            <a:lvl4pPr marL="1600200" indent="-22860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4pPr>
            <a:lvl5pPr marL="2057400" indent="-22860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9pPr>
          </a:lstStyle>
          <a:p>
            <a:pPr algn="ctr" eaLnBrk="1" hangingPunct="1"/>
            <a:r>
              <a:rPr lang="en-US" altLang="ko-KR" sz="140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Specification</a:t>
            </a:r>
            <a:endParaRPr lang="ko-KR" altLang="en-US" sz="1400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40" name="꺾인 연결선 39"/>
          <p:cNvCxnSpPr>
            <a:stCxn id="25" idx="3"/>
            <a:endCxn id="27" idx="3"/>
          </p:cNvCxnSpPr>
          <p:nvPr/>
        </p:nvCxnSpPr>
        <p:spPr bwMode="auto">
          <a:xfrm flipH="1">
            <a:off x="7058800" y="3366841"/>
            <a:ext cx="859860" cy="1477838"/>
          </a:xfrm>
          <a:prstGeom prst="bentConnector3">
            <a:avLst>
              <a:gd name="adj1" fmla="val -265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 bwMode="auto">
          <a:xfrm>
            <a:off x="7460068" y="4148744"/>
            <a:ext cx="7035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아래쪽 화살표 41"/>
          <p:cNvSpPr/>
          <p:nvPr/>
        </p:nvSpPr>
        <p:spPr bwMode="auto">
          <a:xfrm rot="5400000">
            <a:off x="3636002" y="2148293"/>
            <a:ext cx="130284" cy="27480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3" name="아래쪽 화살표 42"/>
          <p:cNvSpPr/>
          <p:nvPr/>
        </p:nvSpPr>
        <p:spPr bwMode="auto">
          <a:xfrm>
            <a:off x="2524995" y="2962708"/>
            <a:ext cx="130282" cy="24038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44" name="직선 화살표 연결선 43"/>
          <p:cNvCxnSpPr>
            <a:stCxn id="25" idx="1"/>
            <a:endCxn id="17" idx="3"/>
          </p:cNvCxnSpPr>
          <p:nvPr/>
        </p:nvCxnSpPr>
        <p:spPr bwMode="auto">
          <a:xfrm rot="10800000">
            <a:off x="3541193" y="3367417"/>
            <a:ext cx="2501410" cy="1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26" idx="1"/>
            <a:endCxn id="18" idx="3"/>
          </p:cNvCxnSpPr>
          <p:nvPr/>
        </p:nvCxnSpPr>
        <p:spPr bwMode="auto">
          <a:xfrm rot="10800000" flipV="1">
            <a:off x="4010207" y="4110286"/>
            <a:ext cx="1563381" cy="23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>
            <a:stCxn id="26" idx="1"/>
            <a:endCxn id="30" idx="3"/>
          </p:cNvCxnSpPr>
          <p:nvPr/>
        </p:nvCxnSpPr>
        <p:spPr bwMode="auto">
          <a:xfrm flipH="1">
            <a:off x="4322884" y="4110286"/>
            <a:ext cx="1250704" cy="7355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stCxn id="27" idx="1"/>
            <a:endCxn id="30" idx="3"/>
          </p:cNvCxnSpPr>
          <p:nvPr/>
        </p:nvCxnSpPr>
        <p:spPr bwMode="auto">
          <a:xfrm rot="10800000" flipV="1">
            <a:off x="4322884" y="4844678"/>
            <a:ext cx="859859" cy="1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74"/>
          <p:cNvSpPr txBox="1">
            <a:spLocks noChangeArrowheads="1"/>
          </p:cNvSpPr>
          <p:nvPr/>
        </p:nvSpPr>
        <p:spPr bwMode="auto">
          <a:xfrm>
            <a:off x="4435162" y="3140632"/>
            <a:ext cx="730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1pPr>
            <a:lvl2pPr marL="742950" indent="-28575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2pPr>
            <a:lvl3pPr marL="1143000" indent="-22860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3pPr>
            <a:lvl4pPr marL="1600200" indent="-22860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4pPr>
            <a:lvl5pPr marL="2057400" indent="-22860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9pPr>
          </a:lstStyle>
          <a:p>
            <a:pPr algn="ctr" eaLnBrk="1" hangingPunct="1"/>
            <a:r>
              <a:rPr lang="en-US" altLang="ko-KR" sz="1200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Verifies</a:t>
            </a:r>
            <a:endParaRPr lang="ko-KR" altLang="en-US" sz="1200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9" name="TextBox 175"/>
          <p:cNvSpPr txBox="1">
            <a:spLocks noChangeArrowheads="1"/>
          </p:cNvSpPr>
          <p:nvPr/>
        </p:nvSpPr>
        <p:spPr bwMode="auto">
          <a:xfrm>
            <a:off x="4435162" y="4087769"/>
            <a:ext cx="730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1pPr>
            <a:lvl2pPr marL="742950" indent="-28575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2pPr>
            <a:lvl3pPr marL="1143000" indent="-22860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3pPr>
            <a:lvl4pPr marL="1600200" indent="-22860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4pPr>
            <a:lvl5pPr marL="2057400" indent="-22860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9pPr>
          </a:lstStyle>
          <a:p>
            <a:pPr algn="ctr" eaLnBrk="1" hangingPunct="1"/>
            <a:r>
              <a:rPr lang="en-US" altLang="ko-KR" sz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Verifies</a:t>
            </a:r>
            <a:endParaRPr lang="ko-KR" altLang="en-US" sz="120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0" name="TextBox 176"/>
          <p:cNvSpPr txBox="1">
            <a:spLocks noChangeArrowheads="1"/>
          </p:cNvSpPr>
          <p:nvPr/>
        </p:nvSpPr>
        <p:spPr bwMode="auto">
          <a:xfrm>
            <a:off x="4412580" y="4926936"/>
            <a:ext cx="730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1pPr>
            <a:lvl2pPr marL="742950" indent="-28575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2pPr>
            <a:lvl3pPr marL="1143000" indent="-22860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3pPr>
            <a:lvl4pPr marL="1600200" indent="-22860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4pPr>
            <a:lvl5pPr marL="2057400" indent="-22860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9pPr>
          </a:lstStyle>
          <a:p>
            <a:pPr algn="ctr" eaLnBrk="1" hangingPunct="1"/>
            <a:r>
              <a:rPr lang="en-US" altLang="ko-KR" sz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Verifies</a:t>
            </a:r>
            <a:endParaRPr lang="ko-KR" altLang="en-US" sz="120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51" name="직선 화살표 연결선 50"/>
          <p:cNvCxnSpPr/>
          <p:nvPr/>
        </p:nvCxnSpPr>
        <p:spPr bwMode="auto">
          <a:xfrm flipH="1">
            <a:off x="799514" y="1990600"/>
            <a:ext cx="16184" cy="147669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 bwMode="auto">
          <a:xfrm rot="5400000">
            <a:off x="-172349" y="4686825"/>
            <a:ext cx="1923983" cy="694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 bwMode="auto">
          <a:xfrm flipH="1">
            <a:off x="8499879" y="3279131"/>
            <a:ext cx="7636" cy="236624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직사각형 53"/>
          <p:cNvSpPr/>
          <p:nvPr/>
        </p:nvSpPr>
        <p:spPr bwMode="auto">
          <a:xfrm>
            <a:off x="331923" y="1860301"/>
            <a:ext cx="8590978" cy="430185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55" name="꺾인 연결선 54"/>
          <p:cNvCxnSpPr>
            <a:stCxn id="20" idx="0"/>
            <a:endCxn id="19" idx="0"/>
          </p:cNvCxnSpPr>
          <p:nvPr/>
        </p:nvCxnSpPr>
        <p:spPr bwMode="auto">
          <a:xfrm rot="5400000" flipH="1" flipV="1">
            <a:off x="2301562" y="4645676"/>
            <a:ext cx="12700" cy="1408346"/>
          </a:xfrm>
          <a:prstGeom prst="bentConnector3">
            <a:avLst>
              <a:gd name="adj1" fmla="val 1338465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아래쪽 화살표 55"/>
          <p:cNvSpPr/>
          <p:nvPr/>
        </p:nvSpPr>
        <p:spPr bwMode="auto">
          <a:xfrm rot="10800000">
            <a:off x="5299120" y="5013458"/>
            <a:ext cx="166761" cy="72754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7" name="직사각형 56"/>
          <p:cNvSpPr/>
          <p:nvPr/>
        </p:nvSpPr>
        <p:spPr bwMode="auto">
          <a:xfrm>
            <a:off x="1652975" y="2673659"/>
            <a:ext cx="1876057" cy="3110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Vendor Audit</a:t>
            </a:r>
          </a:p>
        </p:txBody>
      </p:sp>
      <p:sp>
        <p:nvSpPr>
          <p:cNvPr id="58" name="아래쪽 화살표 57"/>
          <p:cNvSpPr/>
          <p:nvPr/>
        </p:nvSpPr>
        <p:spPr bwMode="auto">
          <a:xfrm flipV="1">
            <a:off x="6912884" y="2458652"/>
            <a:ext cx="145915" cy="26526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0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59" name="직선 화살표 연결선 58"/>
          <p:cNvCxnSpPr/>
          <p:nvPr/>
        </p:nvCxnSpPr>
        <p:spPr bwMode="auto">
          <a:xfrm>
            <a:off x="8499878" y="1918592"/>
            <a:ext cx="1" cy="11881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8"/>
          <p:cNvSpPr txBox="1">
            <a:spLocks noChangeArrowheads="1"/>
          </p:cNvSpPr>
          <p:nvPr/>
        </p:nvSpPr>
        <p:spPr bwMode="auto">
          <a:xfrm rot="5400000">
            <a:off x="8170811" y="2427946"/>
            <a:ext cx="10294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1pPr>
            <a:lvl2pPr marL="742950" indent="-28575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2pPr>
            <a:lvl3pPr marL="1143000" indent="-22860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3pPr>
            <a:lvl4pPr marL="1600200" indent="-22860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4pPr>
            <a:lvl5pPr marL="2057400" indent="-228600" eaLnBrk="0" hangingPunct="0"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1859C"/>
                </a:solidFill>
                <a:latin typeface="Tahoma" pitchFamily="34" charset="0"/>
                <a:ea typeface="맑은 고딕" pitchFamily="50" charset="-127"/>
              </a:defRPr>
            </a:lvl9pPr>
          </a:lstStyle>
          <a:p>
            <a:pPr algn="ctr" eaLnBrk="1" hangingPunct="1"/>
            <a:r>
              <a:rPr lang="en-US" altLang="ko-KR" sz="140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Reporting</a:t>
            </a:r>
            <a:endParaRPr lang="ko-KR" altLang="en-US" sz="1400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1" name="직사각형 60"/>
          <p:cNvSpPr/>
          <p:nvPr/>
        </p:nvSpPr>
        <p:spPr bwMode="auto">
          <a:xfrm>
            <a:off x="6044316" y="2723653"/>
            <a:ext cx="1876057" cy="3110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Requirement Traceability</a:t>
            </a:r>
          </a:p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Matrix </a:t>
            </a:r>
            <a:endParaRPr lang="ko-KR" altLang="en-US" sz="1000" b="1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2" name="직사각형 61"/>
          <p:cNvSpPr/>
          <p:nvPr/>
        </p:nvSpPr>
        <p:spPr bwMode="auto">
          <a:xfrm>
            <a:off x="3861834" y="2699430"/>
            <a:ext cx="1876057" cy="3110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Data Migration</a:t>
            </a:r>
            <a:endParaRPr lang="ko-KR" altLang="en-US" sz="1000" b="1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3" name="아래쪽 화살표 62"/>
          <p:cNvSpPr/>
          <p:nvPr/>
        </p:nvSpPr>
        <p:spPr bwMode="auto">
          <a:xfrm rot="16200000">
            <a:off x="5829984" y="2748037"/>
            <a:ext cx="154536" cy="27480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0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4" name="아래쪽 화살표 63"/>
          <p:cNvSpPr/>
          <p:nvPr/>
        </p:nvSpPr>
        <p:spPr bwMode="auto">
          <a:xfrm>
            <a:off x="2519773" y="2434290"/>
            <a:ext cx="130282" cy="24038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179512" y="729040"/>
            <a:ext cx="946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buSzPct val="70000"/>
              <a:defRPr/>
            </a:pPr>
            <a:r>
              <a:rPr lang="en-US" altLang="ko-KR" sz="1600" b="1" dirty="0"/>
              <a:t>CSV </a:t>
            </a:r>
            <a:r>
              <a:rPr lang="en-US" altLang="ko-KR" sz="1600" b="1" dirty="0" smtClean="0"/>
              <a:t>Life </a:t>
            </a:r>
            <a:r>
              <a:rPr lang="en-US" altLang="ko-KR" sz="1600" b="1" dirty="0"/>
              <a:t>Cycle </a:t>
            </a:r>
            <a:r>
              <a:rPr lang="en-US" altLang="ko-KR" sz="1600" b="1" dirty="0" smtClean="0"/>
              <a:t>[Project V-Model]</a:t>
            </a:r>
            <a:r>
              <a:rPr lang="ko-KR" altLang="en-US" sz="1600" b="1" dirty="0" smtClean="0"/>
              <a:t>에 </a:t>
            </a:r>
            <a:r>
              <a:rPr lang="ko-KR" altLang="en-US" sz="1600" b="1" dirty="0"/>
              <a:t>따라 </a:t>
            </a:r>
            <a:r>
              <a:rPr lang="ko-KR" altLang="en-US" sz="1600" b="1" dirty="0" smtClean="0"/>
              <a:t>수행</a:t>
            </a:r>
            <a:endParaRPr lang="en-US" altLang="ko-KR" sz="1600" b="1" dirty="0"/>
          </a:p>
        </p:txBody>
      </p:sp>
      <p:sp>
        <p:nvSpPr>
          <p:cNvPr id="66" name="아래쪽 화살표 65"/>
          <p:cNvSpPr/>
          <p:nvPr/>
        </p:nvSpPr>
        <p:spPr bwMode="auto">
          <a:xfrm rot="10800000">
            <a:off x="6504930" y="3048433"/>
            <a:ext cx="130282" cy="24038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0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6042603" y="3211886"/>
            <a:ext cx="1876057" cy="3099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Performance</a:t>
            </a:r>
          </a:p>
          <a:p>
            <a:pPr algn="ctr">
              <a:defRPr/>
            </a:pPr>
            <a:r>
              <a:rPr lang="en-US" altLang="ko-KR" sz="10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Qualification</a:t>
            </a:r>
            <a:endParaRPr lang="ko-KR" altLang="en-US" sz="1000" b="1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49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CSV Activities</a:t>
            </a:r>
            <a:endParaRPr lang="ko-KR" altLang="en-US" dirty="0"/>
          </a:p>
        </p:txBody>
      </p:sp>
      <p:sp>
        <p:nvSpPr>
          <p:cNvPr id="38" name="TextBox 37"/>
          <p:cNvSpPr txBox="1"/>
          <p:nvPr/>
        </p:nvSpPr>
        <p:spPr bwMode="auto">
          <a:xfrm>
            <a:off x="179512" y="729040"/>
            <a:ext cx="946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buSzPct val="70000"/>
              <a:defRPr/>
            </a:pPr>
            <a:r>
              <a:rPr lang="en-US" altLang="ko-KR" sz="1600" b="1" kern="0" dirty="0">
                <a:cs typeface="Arial" pitchFamily="34" charset="0"/>
              </a:rPr>
              <a:t>GAMP Category &amp; CSV Strategy</a:t>
            </a:r>
            <a:r>
              <a:rPr lang="ko-KR" altLang="en-US" sz="1600" b="1" kern="0" dirty="0">
                <a:cs typeface="Arial" pitchFamily="34" charset="0"/>
              </a:rPr>
              <a:t>에 </a:t>
            </a:r>
            <a:r>
              <a:rPr lang="ko-KR" altLang="en-US" sz="1600" b="1" kern="0" dirty="0" smtClean="0">
                <a:cs typeface="Arial" pitchFamily="34" charset="0"/>
              </a:rPr>
              <a:t>따른 활동 및 </a:t>
            </a:r>
            <a:r>
              <a:rPr lang="ko-KR" altLang="en-US" sz="1600" b="1" kern="0" dirty="0">
                <a:cs typeface="Arial" pitchFamily="34" charset="0"/>
              </a:rPr>
              <a:t>산출물 제공</a:t>
            </a:r>
            <a:endParaRPr lang="en-US" altLang="ko-KR" sz="1600" b="1" kern="0" dirty="0">
              <a:cs typeface="Arial" pitchFamily="34" charset="0"/>
            </a:endParaRPr>
          </a:p>
        </p:txBody>
      </p:sp>
      <p:sp>
        <p:nvSpPr>
          <p:cNvPr id="50" name="직사각형 49"/>
          <p:cNvSpPr/>
          <p:nvPr/>
        </p:nvSpPr>
        <p:spPr bwMode="auto">
          <a:xfrm>
            <a:off x="1240582" y="3041118"/>
            <a:ext cx="7651898" cy="24041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1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marR="0" indent="-17145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ko-KR" sz="1600" dirty="0" smtClean="0">
                <a:latin typeface="+mj-lt"/>
                <a:ea typeface="+mj-ea"/>
                <a:cs typeface="Arial" pitchFamily="34" charset="0"/>
              </a:rPr>
              <a:t> Validation Plan (VP)</a:t>
            </a:r>
          </a:p>
          <a:p>
            <a:pPr lvl="1" indent="-952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latin typeface="+mj-ea"/>
                <a:cs typeface="Arial" pitchFamily="34" charset="0"/>
              </a:rPr>
              <a:t>- </a:t>
            </a:r>
            <a:r>
              <a:rPr lang="ko-KR" altLang="ko-KR" sz="1400" dirty="0" smtClean="0"/>
              <a:t>밸리데이션을 </a:t>
            </a:r>
            <a:r>
              <a:rPr lang="ko-KR" altLang="ko-KR" sz="1400" dirty="0"/>
              <a:t>수행하기 위해서 적용하는 </a:t>
            </a:r>
            <a:r>
              <a:rPr lang="ko-KR" altLang="ko-KR" sz="1400" dirty="0" err="1"/>
              <a:t>밸리데이션</a:t>
            </a:r>
            <a:r>
              <a:rPr lang="ko-KR" altLang="ko-KR" sz="1400" dirty="0"/>
              <a:t> 방법론과 활동</a:t>
            </a:r>
            <a:r>
              <a:rPr lang="en-US" altLang="ko-KR" sz="1400" dirty="0"/>
              <a:t>, </a:t>
            </a:r>
            <a:r>
              <a:rPr lang="ko-KR" altLang="ko-KR" sz="1400" dirty="0"/>
              <a:t>책임</a:t>
            </a:r>
            <a:r>
              <a:rPr lang="en-US" altLang="ko-KR" sz="1400" dirty="0"/>
              <a:t>, </a:t>
            </a:r>
            <a:r>
              <a:rPr lang="ko-KR" altLang="ko-KR" sz="1400" dirty="0"/>
              <a:t>절차를 </a:t>
            </a:r>
            <a:r>
              <a:rPr lang="ko-KR" altLang="ko-KR" sz="1400" dirty="0" smtClean="0"/>
              <a:t>정의</a:t>
            </a:r>
            <a:endParaRPr lang="en-US" altLang="ko-KR" sz="1400" dirty="0" smtClean="0"/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cs typeface="Arial" pitchFamily="34" charset="0"/>
              </a:rPr>
              <a:t> </a:t>
            </a:r>
            <a:r>
              <a:rPr lang="en-US" altLang="ko-KR" sz="1600" dirty="0">
                <a:cs typeface="Arial" pitchFamily="34" charset="0"/>
              </a:rPr>
              <a:t>Vendor Audit (VA)</a:t>
            </a:r>
          </a:p>
          <a:p>
            <a:pPr marL="542925" lvl="1" indent="-1809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 smtClean="0">
                <a:latin typeface="+mj-ea"/>
                <a:cs typeface="Arial" pitchFamily="34" charset="0"/>
              </a:rPr>
              <a:t>- </a:t>
            </a:r>
            <a:r>
              <a:rPr lang="ko-KR" altLang="en-US" sz="1400" dirty="0" smtClean="0">
                <a:latin typeface="+mj-ea"/>
                <a:cs typeface="Arial" pitchFamily="34" charset="0"/>
              </a:rPr>
              <a:t>공급자 </a:t>
            </a:r>
            <a:r>
              <a:rPr lang="ko-KR" altLang="en-US" sz="1400" dirty="0">
                <a:latin typeface="+mj-ea"/>
                <a:cs typeface="Arial" pitchFamily="34" charset="0"/>
              </a:rPr>
              <a:t>및 공급자가 제공하는 시스템에 대한 품질 및 신뢰성 평가와 공급업체 </a:t>
            </a:r>
            <a:r>
              <a:rPr lang="ko-KR" altLang="en-US" sz="1400" dirty="0" smtClean="0">
                <a:latin typeface="+mj-ea"/>
                <a:cs typeface="Arial" pitchFamily="34" charset="0"/>
              </a:rPr>
              <a:t>품질관리 </a:t>
            </a:r>
            <a:r>
              <a:rPr lang="ko-KR" altLang="ko-KR" sz="1400" dirty="0" smtClean="0">
                <a:latin typeface="+mj-ea"/>
              </a:rPr>
              <a:t>정책</a:t>
            </a:r>
            <a:r>
              <a:rPr lang="ko-KR" altLang="en-US" sz="1400" dirty="0" smtClean="0">
                <a:latin typeface="+mj-ea"/>
                <a:cs typeface="Arial" pitchFamily="34" charset="0"/>
              </a:rPr>
              <a:t> 확인</a:t>
            </a:r>
            <a:endParaRPr lang="en-US" altLang="ko-KR" sz="1400" dirty="0" smtClean="0">
              <a:latin typeface="+mj-ea"/>
              <a:cs typeface="Arial" pitchFamily="34" charset="0"/>
            </a:endParaRP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cs typeface="Arial" pitchFamily="34" charset="0"/>
              </a:rPr>
              <a:t> Initial </a:t>
            </a:r>
            <a:r>
              <a:rPr lang="en-US" altLang="ko-KR" sz="1600" dirty="0">
                <a:cs typeface="Arial" pitchFamily="34" charset="0"/>
              </a:rPr>
              <a:t>Risk Assessment (IRA</a:t>
            </a:r>
            <a:r>
              <a:rPr lang="en-US" altLang="ko-KR" sz="1600" dirty="0" smtClean="0">
                <a:cs typeface="Arial" pitchFamily="34" charset="0"/>
              </a:rPr>
              <a:t>)</a:t>
            </a:r>
          </a:p>
          <a:p>
            <a:pPr lvl="1" indent="-952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latin typeface="+mj-ea"/>
                <a:cs typeface="Arial" pitchFamily="34" charset="0"/>
              </a:rPr>
              <a:t>- </a:t>
            </a:r>
            <a:r>
              <a:rPr lang="ko-KR" altLang="en-US" sz="1400" dirty="0" err="1" smtClean="0">
                <a:latin typeface="+mj-ea"/>
                <a:ea typeface="+mj-ea"/>
                <a:cs typeface="Arial" pitchFamily="34" charset="0"/>
              </a:rPr>
              <a:t>밸리데이션</a:t>
            </a:r>
            <a:r>
              <a:rPr lang="ko-KR" altLang="en-US" sz="1400" dirty="0" smtClean="0">
                <a:latin typeface="+mj-ea"/>
                <a:ea typeface="+mj-ea"/>
                <a:cs typeface="Arial" pitchFamily="34" charset="0"/>
              </a:rPr>
              <a:t> 수행 범위를 결정하기 위한 시스템 초기</a:t>
            </a:r>
            <a:r>
              <a:rPr lang="en-US" altLang="ko-KR" sz="1400" dirty="0" smtClean="0">
                <a:latin typeface="+mj-ea"/>
                <a:ea typeface="+mj-ea"/>
                <a:cs typeface="Arial" pitchFamily="34" charset="0"/>
              </a:rPr>
              <a:t> </a:t>
            </a:r>
            <a:r>
              <a:rPr lang="ko-KR" altLang="en-US" sz="1400" dirty="0" smtClean="0">
                <a:latin typeface="+mj-ea"/>
                <a:ea typeface="+mj-ea"/>
                <a:cs typeface="Arial" pitchFamily="34" charset="0"/>
              </a:rPr>
              <a:t>위험 평가 진행</a:t>
            </a:r>
            <a:r>
              <a:rPr lang="en-US" altLang="ko-KR" sz="1400" dirty="0" smtClean="0">
                <a:latin typeface="+mj-ea"/>
                <a:ea typeface="+mj-ea"/>
                <a:cs typeface="Arial" pitchFamily="34" charset="0"/>
              </a:rPr>
              <a:t> </a:t>
            </a:r>
            <a:endParaRPr lang="ko-KR" altLang="en-US" sz="1600" dirty="0" smtClean="0"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-36512" y="1067914"/>
            <a:ext cx="2233398" cy="1713014"/>
            <a:chOff x="-34546" y="1181351"/>
            <a:chExt cx="2436890" cy="1869090"/>
          </a:xfrm>
        </p:grpSpPr>
        <p:grpSp>
          <p:nvGrpSpPr>
            <p:cNvPr id="28" name="그룹 27"/>
            <p:cNvGrpSpPr/>
            <p:nvPr/>
          </p:nvGrpSpPr>
          <p:grpSpPr>
            <a:xfrm rot="610750">
              <a:off x="-34546" y="1181351"/>
              <a:ext cx="2436890" cy="1869090"/>
              <a:chOff x="468367" y="1410003"/>
              <a:chExt cx="2436890" cy="1869090"/>
            </a:xfrm>
          </p:grpSpPr>
          <p:sp>
            <p:nvSpPr>
              <p:cNvPr id="3" name="타원 2"/>
              <p:cNvSpPr/>
              <p:nvPr/>
            </p:nvSpPr>
            <p:spPr bwMode="auto">
              <a:xfrm rot="20201927">
                <a:off x="702387" y="1637501"/>
                <a:ext cx="2202870" cy="1641592"/>
              </a:xfrm>
              <a:prstGeom prst="ellipse">
                <a:avLst/>
              </a:prstGeom>
              <a:noFill/>
              <a:ln w="444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en-US" sz="1800" dirty="0" smtClean="0">
                  <a:latin typeface="Arial" pitchFamily="124" charset="0"/>
                </a:endParaRPr>
              </a:p>
            </p:txBody>
          </p:sp>
          <p:sp>
            <p:nvSpPr>
              <p:cNvPr id="4" name="타원 3"/>
              <p:cNvSpPr/>
              <p:nvPr/>
            </p:nvSpPr>
            <p:spPr bwMode="auto">
              <a:xfrm rot="19697192">
                <a:off x="468367" y="1410003"/>
                <a:ext cx="2263492" cy="1616781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en-US" sz="1800" dirty="0" smtClean="0">
                  <a:latin typeface="Arial" pitchFamily="12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796738" y="2116909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latin typeface="+mj-lt"/>
                </a:rPr>
                <a:t>Planning</a:t>
              </a:r>
              <a:endParaRPr lang="ko-KR" altLang="en-US" sz="2000" dirty="0">
                <a:latin typeface="+mj-lt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483768" y="1508088"/>
            <a:ext cx="6514628" cy="480752"/>
            <a:chOff x="2483768" y="1508088"/>
            <a:chExt cx="6514628" cy="480752"/>
          </a:xfrm>
        </p:grpSpPr>
        <p:sp>
          <p:nvSpPr>
            <p:cNvPr id="35" name="직사각형 34"/>
            <p:cNvSpPr/>
            <p:nvPr/>
          </p:nvSpPr>
          <p:spPr bwMode="auto">
            <a:xfrm>
              <a:off x="2843904" y="1508088"/>
              <a:ext cx="1453196" cy="3838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dirty="0" smtClean="0">
                  <a:ln>
                    <a:solidFill>
                      <a:schemeClr val="tx1"/>
                    </a:solidFill>
                  </a:ln>
                  <a:latin typeface="Arial" pitchFamily="124" charset="0"/>
                </a:rPr>
                <a:t>Planning</a:t>
              </a:r>
              <a:endParaRPr lang="ko-KR" altLang="en-US" sz="1000" dirty="0" smtClean="0">
                <a:ln>
                  <a:solidFill>
                    <a:schemeClr val="tx1"/>
                  </a:solidFill>
                </a:ln>
                <a:latin typeface="Arial" pitchFamily="124" charset="0"/>
              </a:endParaRPr>
            </a:p>
          </p:txBody>
        </p:sp>
        <p:sp>
          <p:nvSpPr>
            <p:cNvPr id="34" name="직사각형 33"/>
            <p:cNvSpPr/>
            <p:nvPr/>
          </p:nvSpPr>
          <p:spPr bwMode="auto">
            <a:xfrm>
              <a:off x="4375698" y="1508088"/>
              <a:ext cx="1963794" cy="3838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dirty="0" smtClean="0">
                  <a:ln>
                    <a:solidFill>
                      <a:schemeClr val="tx1"/>
                    </a:solidFill>
                  </a:ln>
                  <a:latin typeface="Arial" pitchFamily="124" charset="0"/>
                </a:rPr>
                <a:t>Specification</a:t>
              </a:r>
              <a:endParaRPr lang="ko-KR" altLang="en-US" sz="1000" dirty="0" smtClean="0">
                <a:ln>
                  <a:solidFill>
                    <a:schemeClr val="tx1"/>
                  </a:solidFill>
                </a:ln>
                <a:latin typeface="Arial" pitchFamily="124" charset="0"/>
              </a:endParaRPr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6418090" y="1508088"/>
              <a:ext cx="1453196" cy="3838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dirty="0" smtClean="0">
                  <a:ln>
                    <a:solidFill>
                      <a:schemeClr val="tx1"/>
                    </a:solidFill>
                  </a:ln>
                  <a:latin typeface="Arial" pitchFamily="124" charset="0"/>
                </a:rPr>
                <a:t>Verification</a:t>
              </a:r>
              <a:endParaRPr lang="ko-KR" altLang="en-US" sz="1000" dirty="0" smtClean="0">
                <a:ln>
                  <a:solidFill>
                    <a:schemeClr val="tx1"/>
                  </a:solidFill>
                </a:ln>
                <a:latin typeface="Arial" pitchFamily="124" charset="0"/>
              </a:endParaRPr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7949884" y="1508088"/>
              <a:ext cx="942596" cy="3838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dirty="0" smtClean="0">
                  <a:ln>
                    <a:solidFill>
                      <a:schemeClr val="tx1"/>
                    </a:solidFill>
                  </a:ln>
                  <a:latin typeface="Arial" pitchFamily="124" charset="0"/>
                </a:rPr>
                <a:t>Reporting</a:t>
              </a:r>
              <a:endParaRPr lang="ko-KR" altLang="en-US" sz="1000" dirty="0" smtClean="0">
                <a:ln>
                  <a:solidFill>
                    <a:schemeClr val="tx1"/>
                  </a:solidFill>
                </a:ln>
                <a:latin typeface="Arial" pitchFamily="124" charset="0"/>
              </a:endParaRPr>
            </a:p>
          </p:txBody>
        </p:sp>
        <p:sp>
          <p:nvSpPr>
            <p:cNvPr id="5" name="직사각형 4"/>
            <p:cNvSpPr/>
            <p:nvPr/>
          </p:nvSpPr>
          <p:spPr bwMode="auto">
            <a:xfrm>
              <a:off x="2483768" y="1699989"/>
              <a:ext cx="6514628" cy="20623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en-US" sz="1800" dirty="0" smtClean="0">
                <a:latin typeface="Arial" pitchFamily="124" charset="0"/>
              </a:endParaRPr>
            </a:p>
          </p:txBody>
        </p:sp>
        <p:sp>
          <p:nvSpPr>
            <p:cNvPr id="103" name="직사각형 102"/>
            <p:cNvSpPr>
              <a:spLocks/>
            </p:cNvSpPr>
            <p:nvPr/>
          </p:nvSpPr>
          <p:spPr>
            <a:xfrm>
              <a:off x="4375698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URS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4" name="직사각형 103"/>
            <p:cNvSpPr>
              <a:spLocks/>
            </p:cNvSpPr>
            <p:nvPr/>
          </p:nvSpPr>
          <p:spPr>
            <a:xfrm>
              <a:off x="5396894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DQ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5" name="직사각형 104"/>
            <p:cNvSpPr>
              <a:spLocks/>
            </p:cNvSpPr>
            <p:nvPr/>
          </p:nvSpPr>
          <p:spPr>
            <a:xfrm>
              <a:off x="6418090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IQ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6" name="직사각형 105"/>
            <p:cNvSpPr>
              <a:spLocks/>
            </p:cNvSpPr>
            <p:nvPr/>
          </p:nvSpPr>
          <p:spPr>
            <a:xfrm>
              <a:off x="6928688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OQ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7" name="직사각형 106"/>
            <p:cNvSpPr>
              <a:spLocks/>
            </p:cNvSpPr>
            <p:nvPr/>
          </p:nvSpPr>
          <p:spPr>
            <a:xfrm>
              <a:off x="4886296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F&amp;DS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8" name="직사각형 107"/>
            <p:cNvSpPr>
              <a:spLocks/>
            </p:cNvSpPr>
            <p:nvPr/>
          </p:nvSpPr>
          <p:spPr>
            <a:xfrm>
              <a:off x="2843904" y="1765640"/>
              <a:ext cx="432000" cy="22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VP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9" name="직사각형 108"/>
            <p:cNvSpPr>
              <a:spLocks/>
            </p:cNvSpPr>
            <p:nvPr/>
          </p:nvSpPr>
          <p:spPr>
            <a:xfrm>
              <a:off x="3354502" y="1765640"/>
              <a:ext cx="432000" cy="22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VA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10" name="직사각형 109"/>
            <p:cNvSpPr>
              <a:spLocks/>
            </p:cNvSpPr>
            <p:nvPr/>
          </p:nvSpPr>
          <p:spPr>
            <a:xfrm>
              <a:off x="7439286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PQ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11" name="직사각형 110"/>
            <p:cNvSpPr>
              <a:spLocks/>
            </p:cNvSpPr>
            <p:nvPr/>
          </p:nvSpPr>
          <p:spPr>
            <a:xfrm>
              <a:off x="8460480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VSR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12" name="직사각형 111"/>
            <p:cNvSpPr>
              <a:spLocks/>
            </p:cNvSpPr>
            <p:nvPr/>
          </p:nvSpPr>
          <p:spPr>
            <a:xfrm>
              <a:off x="3865100" y="1765640"/>
              <a:ext cx="432000" cy="22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IRA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13" name="직사각형 112"/>
            <p:cNvSpPr>
              <a:spLocks/>
            </p:cNvSpPr>
            <p:nvPr/>
          </p:nvSpPr>
          <p:spPr>
            <a:xfrm>
              <a:off x="7949884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RTM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14" name="직사각형 113"/>
            <p:cNvSpPr>
              <a:spLocks/>
            </p:cNvSpPr>
            <p:nvPr/>
          </p:nvSpPr>
          <p:spPr>
            <a:xfrm>
              <a:off x="5907492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FRA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7802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CSV </a:t>
            </a:r>
            <a:r>
              <a:rPr lang="en-US" altLang="ko-KR" dirty="0"/>
              <a:t>Activities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2483768" y="1508088"/>
            <a:ext cx="6514628" cy="480752"/>
            <a:chOff x="2483768" y="1508088"/>
            <a:chExt cx="6514628" cy="480752"/>
          </a:xfrm>
        </p:grpSpPr>
        <p:sp>
          <p:nvSpPr>
            <p:cNvPr id="35" name="직사각형 34"/>
            <p:cNvSpPr/>
            <p:nvPr/>
          </p:nvSpPr>
          <p:spPr bwMode="auto">
            <a:xfrm>
              <a:off x="2843904" y="1508088"/>
              <a:ext cx="1453196" cy="3838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dirty="0" smtClean="0">
                  <a:ln>
                    <a:solidFill>
                      <a:schemeClr val="tx1"/>
                    </a:solidFill>
                  </a:ln>
                  <a:latin typeface="Arial" pitchFamily="124" charset="0"/>
                </a:rPr>
                <a:t>Planning</a:t>
              </a:r>
              <a:endParaRPr lang="ko-KR" altLang="en-US" sz="1000" dirty="0" smtClean="0">
                <a:ln>
                  <a:solidFill>
                    <a:schemeClr val="tx1"/>
                  </a:solidFill>
                </a:ln>
                <a:latin typeface="Arial" pitchFamily="124" charset="0"/>
              </a:endParaRPr>
            </a:p>
          </p:txBody>
        </p:sp>
        <p:sp>
          <p:nvSpPr>
            <p:cNvPr id="34" name="직사각형 33"/>
            <p:cNvSpPr/>
            <p:nvPr/>
          </p:nvSpPr>
          <p:spPr bwMode="auto">
            <a:xfrm>
              <a:off x="4375698" y="1508088"/>
              <a:ext cx="1963794" cy="3838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dirty="0" smtClean="0">
                  <a:ln>
                    <a:solidFill>
                      <a:schemeClr val="tx1"/>
                    </a:solidFill>
                  </a:ln>
                  <a:latin typeface="Arial" pitchFamily="124" charset="0"/>
                </a:rPr>
                <a:t>Specification</a:t>
              </a:r>
              <a:endParaRPr lang="ko-KR" altLang="en-US" sz="1000" dirty="0" smtClean="0">
                <a:ln>
                  <a:solidFill>
                    <a:schemeClr val="tx1"/>
                  </a:solidFill>
                </a:ln>
                <a:latin typeface="Arial" pitchFamily="124" charset="0"/>
              </a:endParaRPr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6418090" y="1508088"/>
              <a:ext cx="1453196" cy="3838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dirty="0" smtClean="0">
                  <a:ln>
                    <a:solidFill>
                      <a:schemeClr val="tx1"/>
                    </a:solidFill>
                  </a:ln>
                  <a:latin typeface="Arial" pitchFamily="124" charset="0"/>
                </a:rPr>
                <a:t>Verification</a:t>
              </a:r>
              <a:endParaRPr lang="ko-KR" altLang="en-US" sz="1000" dirty="0" smtClean="0">
                <a:ln>
                  <a:solidFill>
                    <a:schemeClr val="tx1"/>
                  </a:solidFill>
                </a:ln>
                <a:latin typeface="Arial" pitchFamily="124" charset="0"/>
              </a:endParaRPr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7949884" y="1508088"/>
              <a:ext cx="942596" cy="3838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dirty="0" smtClean="0">
                  <a:ln>
                    <a:solidFill>
                      <a:schemeClr val="tx1"/>
                    </a:solidFill>
                  </a:ln>
                  <a:latin typeface="Arial" pitchFamily="124" charset="0"/>
                </a:rPr>
                <a:t>Reporting</a:t>
              </a:r>
              <a:endParaRPr lang="ko-KR" altLang="en-US" sz="1000" dirty="0" smtClean="0">
                <a:ln>
                  <a:solidFill>
                    <a:schemeClr val="tx1"/>
                  </a:solidFill>
                </a:ln>
                <a:latin typeface="Arial" pitchFamily="124" charset="0"/>
              </a:endParaRPr>
            </a:p>
          </p:txBody>
        </p:sp>
        <p:sp>
          <p:nvSpPr>
            <p:cNvPr id="5" name="직사각형 4"/>
            <p:cNvSpPr/>
            <p:nvPr/>
          </p:nvSpPr>
          <p:spPr bwMode="auto">
            <a:xfrm>
              <a:off x="2483768" y="1699989"/>
              <a:ext cx="6514628" cy="20623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en-US" sz="1800" dirty="0" smtClean="0">
                <a:latin typeface="Arial" pitchFamily="124" charset="0"/>
              </a:endParaRPr>
            </a:p>
          </p:txBody>
        </p:sp>
        <p:sp>
          <p:nvSpPr>
            <p:cNvPr id="103" name="직사각형 102"/>
            <p:cNvSpPr>
              <a:spLocks/>
            </p:cNvSpPr>
            <p:nvPr/>
          </p:nvSpPr>
          <p:spPr>
            <a:xfrm>
              <a:off x="4375698" y="1765640"/>
              <a:ext cx="432000" cy="22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URS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4" name="직사각형 103"/>
            <p:cNvSpPr>
              <a:spLocks/>
            </p:cNvSpPr>
            <p:nvPr/>
          </p:nvSpPr>
          <p:spPr>
            <a:xfrm>
              <a:off x="5396894" y="1765640"/>
              <a:ext cx="432000" cy="22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DQ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5" name="직사각형 104"/>
            <p:cNvSpPr>
              <a:spLocks/>
            </p:cNvSpPr>
            <p:nvPr/>
          </p:nvSpPr>
          <p:spPr>
            <a:xfrm>
              <a:off x="6418090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IQ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6" name="직사각형 105"/>
            <p:cNvSpPr>
              <a:spLocks/>
            </p:cNvSpPr>
            <p:nvPr/>
          </p:nvSpPr>
          <p:spPr>
            <a:xfrm>
              <a:off x="6928688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OQ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7" name="직사각형 106"/>
            <p:cNvSpPr>
              <a:spLocks/>
            </p:cNvSpPr>
            <p:nvPr/>
          </p:nvSpPr>
          <p:spPr>
            <a:xfrm>
              <a:off x="4886296" y="1765640"/>
              <a:ext cx="432000" cy="22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F&amp;DS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8" name="직사각형 107"/>
            <p:cNvSpPr>
              <a:spLocks/>
            </p:cNvSpPr>
            <p:nvPr/>
          </p:nvSpPr>
          <p:spPr>
            <a:xfrm>
              <a:off x="2843904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VP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9" name="직사각형 108"/>
            <p:cNvSpPr>
              <a:spLocks/>
            </p:cNvSpPr>
            <p:nvPr/>
          </p:nvSpPr>
          <p:spPr>
            <a:xfrm>
              <a:off x="3354502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VA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10" name="직사각형 109"/>
            <p:cNvSpPr>
              <a:spLocks/>
            </p:cNvSpPr>
            <p:nvPr/>
          </p:nvSpPr>
          <p:spPr>
            <a:xfrm>
              <a:off x="7439286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PQ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11" name="직사각형 110"/>
            <p:cNvSpPr>
              <a:spLocks/>
            </p:cNvSpPr>
            <p:nvPr/>
          </p:nvSpPr>
          <p:spPr>
            <a:xfrm>
              <a:off x="8460480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VSR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12" name="직사각형 111"/>
            <p:cNvSpPr>
              <a:spLocks/>
            </p:cNvSpPr>
            <p:nvPr/>
          </p:nvSpPr>
          <p:spPr>
            <a:xfrm>
              <a:off x="3865100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IRA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13" name="직사각형 112"/>
            <p:cNvSpPr>
              <a:spLocks/>
            </p:cNvSpPr>
            <p:nvPr/>
          </p:nvSpPr>
          <p:spPr>
            <a:xfrm>
              <a:off x="7949884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RTM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14" name="직사각형 113"/>
            <p:cNvSpPr>
              <a:spLocks/>
            </p:cNvSpPr>
            <p:nvPr/>
          </p:nvSpPr>
          <p:spPr>
            <a:xfrm>
              <a:off x="5907492" y="1765640"/>
              <a:ext cx="432000" cy="22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FRA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-36512" y="1067914"/>
            <a:ext cx="2233397" cy="1713014"/>
            <a:chOff x="-34546" y="1181351"/>
            <a:chExt cx="2436890" cy="1869090"/>
          </a:xfrm>
        </p:grpSpPr>
        <p:grpSp>
          <p:nvGrpSpPr>
            <p:cNvPr id="40" name="그룹 39"/>
            <p:cNvGrpSpPr/>
            <p:nvPr/>
          </p:nvGrpSpPr>
          <p:grpSpPr>
            <a:xfrm rot="610750">
              <a:off x="-34546" y="1181351"/>
              <a:ext cx="2436890" cy="1869090"/>
              <a:chOff x="468367" y="1410003"/>
              <a:chExt cx="2436890" cy="1869090"/>
            </a:xfrm>
          </p:grpSpPr>
          <p:sp>
            <p:nvSpPr>
              <p:cNvPr id="42" name="타원 41"/>
              <p:cNvSpPr/>
              <p:nvPr/>
            </p:nvSpPr>
            <p:spPr bwMode="auto">
              <a:xfrm rot="20201927">
                <a:off x="702387" y="1637501"/>
                <a:ext cx="2202870" cy="1641592"/>
              </a:xfrm>
              <a:prstGeom prst="ellipse">
                <a:avLst/>
              </a:prstGeom>
              <a:noFill/>
              <a:ln w="444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en-US" sz="1800" dirty="0" smtClean="0">
                  <a:latin typeface="Arial" pitchFamily="124" charset="0"/>
                </a:endParaRPr>
              </a:p>
            </p:txBody>
          </p:sp>
          <p:sp>
            <p:nvSpPr>
              <p:cNvPr id="43" name="타원 42"/>
              <p:cNvSpPr/>
              <p:nvPr/>
            </p:nvSpPr>
            <p:spPr bwMode="auto">
              <a:xfrm rot="19697192">
                <a:off x="468367" y="1410003"/>
                <a:ext cx="2263492" cy="1616781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en-US" sz="1800" dirty="0" smtClean="0">
                  <a:latin typeface="Arial" pitchFamily="124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75747" y="2116909"/>
              <a:ext cx="1789637" cy="4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latin typeface="+mj-lt"/>
                </a:rPr>
                <a:t>Specification</a:t>
              </a:r>
              <a:endParaRPr lang="ko-KR" altLang="en-US" sz="2000" dirty="0">
                <a:latin typeface="+mj-lt"/>
              </a:endParaRPr>
            </a:p>
          </p:txBody>
        </p:sp>
      </p:grpSp>
      <p:sp>
        <p:nvSpPr>
          <p:cNvPr id="44" name="TextBox 43"/>
          <p:cNvSpPr txBox="1"/>
          <p:nvPr/>
        </p:nvSpPr>
        <p:spPr bwMode="auto">
          <a:xfrm>
            <a:off x="179512" y="729040"/>
            <a:ext cx="946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buSzPct val="70000"/>
              <a:defRPr/>
            </a:pPr>
            <a:r>
              <a:rPr lang="en-US" altLang="ko-KR" sz="1600" b="1" kern="0" dirty="0">
                <a:cs typeface="Arial" pitchFamily="34" charset="0"/>
              </a:rPr>
              <a:t>GAMP Category &amp; CSV Strategy</a:t>
            </a:r>
            <a:r>
              <a:rPr lang="ko-KR" altLang="en-US" sz="1600" b="1" kern="0" dirty="0">
                <a:cs typeface="Arial" pitchFamily="34" charset="0"/>
              </a:rPr>
              <a:t>에 따른 활동 및 산출물 제공</a:t>
            </a:r>
            <a:endParaRPr lang="en-US" altLang="ko-KR" sz="1600" b="1" kern="0" dirty="0">
              <a:cs typeface="Arial" pitchFamily="34" charset="0"/>
            </a:endParaRPr>
          </a:p>
        </p:txBody>
      </p:sp>
      <p:sp>
        <p:nvSpPr>
          <p:cNvPr id="46" name="직사각형 45"/>
          <p:cNvSpPr/>
          <p:nvPr/>
        </p:nvSpPr>
        <p:spPr bwMode="auto">
          <a:xfrm>
            <a:off x="1240582" y="3041118"/>
            <a:ext cx="7651898" cy="30521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1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altLang="ko-KR" sz="1600" dirty="0">
                <a:cs typeface="Arial" pitchFamily="34" charset="0"/>
              </a:rPr>
              <a:t>User Requirement </a:t>
            </a:r>
            <a:r>
              <a:rPr lang="en-US" altLang="ko-KR" sz="1600" dirty="0" smtClean="0">
                <a:cs typeface="Arial" pitchFamily="34" charset="0"/>
              </a:rPr>
              <a:t>Specification </a:t>
            </a:r>
            <a:r>
              <a:rPr lang="en-US" altLang="ko-KR" sz="1600" dirty="0" smtClean="0">
                <a:latin typeface="+mj-lt"/>
                <a:ea typeface="+mj-ea"/>
                <a:cs typeface="Arial" pitchFamily="34" charset="0"/>
              </a:rPr>
              <a:t>(URS)</a:t>
            </a:r>
          </a:p>
          <a:p>
            <a:pPr lvl="1" indent="-952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latin typeface="+mj-ea"/>
                <a:cs typeface="Arial" pitchFamily="34" charset="0"/>
              </a:rPr>
              <a:t>- </a:t>
            </a:r>
            <a:r>
              <a:rPr lang="ko-KR" altLang="ko-KR" sz="1400" dirty="0" smtClean="0"/>
              <a:t>시스템 </a:t>
            </a:r>
            <a:r>
              <a:rPr lang="ko-KR" altLang="ko-KR" sz="1400" dirty="0"/>
              <a:t>구축에 필요한 하드웨어</a:t>
            </a:r>
            <a:r>
              <a:rPr lang="en-US" altLang="ko-KR" sz="1400" dirty="0"/>
              <a:t>, </a:t>
            </a:r>
            <a:r>
              <a:rPr lang="ko-KR" altLang="ko-KR" sz="1400" dirty="0"/>
              <a:t>네트워크</a:t>
            </a:r>
            <a:r>
              <a:rPr lang="en-US" altLang="ko-KR" sz="1400" dirty="0"/>
              <a:t>, </a:t>
            </a:r>
            <a:r>
              <a:rPr lang="ko-KR" altLang="ko-KR" sz="1400" dirty="0"/>
              <a:t>업무 </a:t>
            </a:r>
            <a:r>
              <a:rPr lang="ko-KR" altLang="ko-KR" sz="1400" dirty="0" err="1"/>
              <a:t>프로세스별</a:t>
            </a:r>
            <a:r>
              <a:rPr lang="ko-KR" altLang="ko-KR" sz="1400" dirty="0"/>
              <a:t> 기능</a:t>
            </a:r>
            <a:r>
              <a:rPr lang="en-US" altLang="ko-KR" sz="1400" dirty="0"/>
              <a:t>, </a:t>
            </a:r>
            <a:r>
              <a:rPr lang="ko-KR" altLang="ko-KR" sz="1400" dirty="0"/>
              <a:t>데이터의 관리기능</a:t>
            </a:r>
            <a:r>
              <a:rPr lang="en-US" altLang="ko-KR" sz="1400" dirty="0"/>
              <a:t>,</a:t>
            </a:r>
            <a:br>
              <a:rPr lang="en-US" altLang="ko-KR" sz="1400" dirty="0"/>
            </a:br>
            <a:r>
              <a:rPr lang="en-US" altLang="ko-KR" sz="1400" dirty="0"/>
              <a:t> </a:t>
            </a:r>
            <a:r>
              <a:rPr lang="ko-KR" altLang="ko-KR" sz="1400" dirty="0" smtClean="0"/>
              <a:t>보안기능</a:t>
            </a:r>
            <a:r>
              <a:rPr lang="en-US" altLang="ko-KR" sz="1400" dirty="0"/>
              <a:t>,  </a:t>
            </a:r>
            <a:r>
              <a:rPr lang="ko-KR" altLang="ko-KR" sz="1400" dirty="0"/>
              <a:t>권한설정기능</a:t>
            </a:r>
            <a:r>
              <a:rPr lang="en-US" altLang="ko-KR" sz="1400" dirty="0"/>
              <a:t>, </a:t>
            </a:r>
            <a:r>
              <a:rPr lang="ko-KR" altLang="ko-KR" sz="1400" dirty="0"/>
              <a:t>문서화 요구사항 및 규정</a:t>
            </a:r>
            <a:r>
              <a:rPr lang="ko-KR" altLang="en-US" sz="1400" dirty="0"/>
              <a:t>들을 </a:t>
            </a:r>
            <a:r>
              <a:rPr lang="ko-KR" altLang="en-US" sz="1400" dirty="0" smtClean="0"/>
              <a:t>작성</a:t>
            </a:r>
            <a:endParaRPr lang="en-US" altLang="ko-KR" sz="1400" dirty="0" smtClean="0"/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cs typeface="Arial" pitchFamily="34" charset="0"/>
              </a:rPr>
              <a:t> </a:t>
            </a:r>
            <a:r>
              <a:rPr lang="en-US" altLang="ko-KR" sz="1600" dirty="0">
                <a:cs typeface="Arial" pitchFamily="34" charset="0"/>
              </a:rPr>
              <a:t>Functional &amp; Design </a:t>
            </a:r>
            <a:r>
              <a:rPr lang="en-US" altLang="ko-KR" sz="1600" dirty="0" smtClean="0">
                <a:cs typeface="Arial" pitchFamily="34" charset="0"/>
              </a:rPr>
              <a:t>Specification (F&amp;DS)</a:t>
            </a:r>
            <a:endParaRPr lang="en-US" altLang="ko-KR" sz="1600" dirty="0">
              <a:cs typeface="Arial" pitchFamily="34" charset="0"/>
            </a:endParaRPr>
          </a:p>
          <a:p>
            <a:pPr marL="542925" lvl="1" indent="-1809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latin typeface="+mj-ea"/>
                <a:cs typeface="Arial" pitchFamily="34" charset="0"/>
              </a:rPr>
              <a:t>- </a:t>
            </a:r>
            <a:r>
              <a:rPr lang="ko-KR" altLang="en-US" sz="1400" dirty="0">
                <a:cs typeface="Arial" pitchFamily="34" charset="0"/>
              </a:rPr>
              <a:t>시스템에 대한 </a:t>
            </a:r>
            <a:r>
              <a:rPr lang="ko-KR" altLang="en-US" sz="1400" dirty="0" smtClean="0">
                <a:cs typeface="Arial" pitchFamily="34" charset="0"/>
              </a:rPr>
              <a:t>기능 및 상세 설계</a:t>
            </a:r>
            <a:r>
              <a:rPr lang="en-US" altLang="ko-KR" sz="1400" dirty="0">
                <a:cs typeface="Arial" pitchFamily="34" charset="0"/>
              </a:rPr>
              <a:t>, </a:t>
            </a:r>
            <a:r>
              <a:rPr lang="ko-KR" altLang="en-US" sz="1400" dirty="0">
                <a:cs typeface="Arial" pitchFamily="34" charset="0"/>
              </a:rPr>
              <a:t>하드웨어 </a:t>
            </a:r>
            <a:r>
              <a:rPr lang="en-US" altLang="ko-KR" sz="1400" dirty="0">
                <a:cs typeface="Arial" pitchFamily="34" charset="0"/>
              </a:rPr>
              <a:t>&amp; </a:t>
            </a:r>
            <a:r>
              <a:rPr lang="ko-KR" altLang="en-US" sz="1400" dirty="0">
                <a:cs typeface="Arial" pitchFamily="34" charset="0"/>
              </a:rPr>
              <a:t>소프트웨어 구성을 문서화 </a:t>
            </a:r>
            <a:endParaRPr lang="en-US" altLang="ko-KR" sz="1400" dirty="0" smtClean="0">
              <a:latin typeface="+mj-ea"/>
              <a:cs typeface="Arial" pitchFamily="34" charset="0"/>
            </a:endParaRP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cs typeface="Arial" pitchFamily="34" charset="0"/>
              </a:rPr>
              <a:t> Design Qualification (DQ)</a:t>
            </a:r>
          </a:p>
          <a:p>
            <a:pPr marL="36195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latin typeface="+mj-ea"/>
                <a:cs typeface="Arial" pitchFamily="34" charset="0"/>
              </a:rPr>
              <a:t>- </a:t>
            </a:r>
            <a:r>
              <a:rPr lang="ko-KR" altLang="en-US" sz="1400" dirty="0">
                <a:cs typeface="Arial" pitchFamily="34" charset="0"/>
              </a:rPr>
              <a:t>사용자 요구사항이 설계문서에 반영된 것을 확인</a:t>
            </a:r>
            <a:r>
              <a:rPr lang="en-US" altLang="ko-KR" sz="1400" dirty="0">
                <a:cs typeface="Arial" pitchFamily="34" charset="0"/>
              </a:rPr>
              <a:t> </a:t>
            </a:r>
            <a:endParaRPr lang="en-US" altLang="ko-KR" sz="1400" dirty="0" smtClean="0">
              <a:latin typeface="+mj-ea"/>
              <a:ea typeface="+mj-ea"/>
              <a:cs typeface="Arial" pitchFamily="34" charset="0"/>
            </a:endParaRP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cs typeface="Arial" pitchFamily="34" charset="0"/>
              </a:rPr>
              <a:t> Functional </a:t>
            </a:r>
            <a:r>
              <a:rPr lang="en-US" altLang="ko-KR" sz="1600" dirty="0">
                <a:cs typeface="Arial" pitchFamily="34" charset="0"/>
              </a:rPr>
              <a:t>Risk </a:t>
            </a:r>
            <a:r>
              <a:rPr lang="en-US" altLang="ko-KR" sz="1600" dirty="0" smtClean="0">
                <a:cs typeface="Arial" pitchFamily="34" charset="0"/>
              </a:rPr>
              <a:t>Assessment (FRA)</a:t>
            </a:r>
            <a:endParaRPr lang="en-US" altLang="ko-KR" sz="1600" dirty="0">
              <a:cs typeface="Arial" pitchFamily="34" charset="0"/>
            </a:endParaRPr>
          </a:p>
          <a:p>
            <a:pPr marL="36195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latin typeface="+mj-ea"/>
                <a:cs typeface="Arial" pitchFamily="34" charset="0"/>
              </a:rPr>
              <a:t>- </a:t>
            </a:r>
            <a:r>
              <a:rPr lang="ko-KR" altLang="en-US" sz="1400" dirty="0" smtClean="0">
                <a:cs typeface="Arial" pitchFamily="34" charset="0"/>
              </a:rPr>
              <a:t>시스템의 </a:t>
            </a:r>
            <a:r>
              <a:rPr lang="ko-KR" altLang="en-US" sz="1400" dirty="0">
                <a:cs typeface="Arial" pitchFamily="34" charset="0"/>
              </a:rPr>
              <a:t>위험 평가를 진행하여 테스트 및 </a:t>
            </a:r>
            <a:r>
              <a:rPr lang="en-US" altLang="ko-KR" sz="1400" dirty="0">
                <a:cs typeface="Arial" pitchFamily="34" charset="0"/>
              </a:rPr>
              <a:t>SOP </a:t>
            </a:r>
            <a:r>
              <a:rPr lang="ko-KR" altLang="en-US" sz="1400" dirty="0">
                <a:cs typeface="Arial" pitchFamily="34" charset="0"/>
              </a:rPr>
              <a:t>작성 범위를 결정</a:t>
            </a:r>
            <a:endParaRPr lang="en-US" altLang="ko-KR" sz="1400" dirty="0">
              <a:latin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95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CSV </a:t>
            </a:r>
            <a:r>
              <a:rPr lang="en-US" altLang="ko-KR" dirty="0"/>
              <a:t>Activities</a:t>
            </a:r>
            <a:endParaRPr lang="ko-KR" altLang="en-US" dirty="0"/>
          </a:p>
        </p:txBody>
      </p:sp>
      <p:grpSp>
        <p:nvGrpSpPr>
          <p:cNvPr id="32" name="그룹 31"/>
          <p:cNvGrpSpPr/>
          <p:nvPr/>
        </p:nvGrpSpPr>
        <p:grpSpPr>
          <a:xfrm>
            <a:off x="-36512" y="1067914"/>
            <a:ext cx="2233398" cy="1713014"/>
            <a:chOff x="-34546" y="1181351"/>
            <a:chExt cx="2436890" cy="1869090"/>
          </a:xfrm>
        </p:grpSpPr>
        <p:grpSp>
          <p:nvGrpSpPr>
            <p:cNvPr id="28" name="그룹 27"/>
            <p:cNvGrpSpPr/>
            <p:nvPr/>
          </p:nvGrpSpPr>
          <p:grpSpPr>
            <a:xfrm rot="610750">
              <a:off x="-34546" y="1181351"/>
              <a:ext cx="2436890" cy="1869090"/>
              <a:chOff x="468367" y="1410003"/>
              <a:chExt cx="2436890" cy="1869090"/>
            </a:xfrm>
          </p:grpSpPr>
          <p:sp>
            <p:nvSpPr>
              <p:cNvPr id="3" name="타원 2"/>
              <p:cNvSpPr/>
              <p:nvPr/>
            </p:nvSpPr>
            <p:spPr bwMode="auto">
              <a:xfrm rot="20201927">
                <a:off x="702387" y="1637501"/>
                <a:ext cx="2202870" cy="1641592"/>
              </a:xfrm>
              <a:prstGeom prst="ellipse">
                <a:avLst/>
              </a:prstGeom>
              <a:noFill/>
              <a:ln w="444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en-US" sz="1800" dirty="0" smtClean="0">
                  <a:latin typeface="Arial" pitchFamily="124" charset="0"/>
                </a:endParaRPr>
              </a:p>
            </p:txBody>
          </p:sp>
          <p:sp>
            <p:nvSpPr>
              <p:cNvPr id="4" name="타원 3"/>
              <p:cNvSpPr/>
              <p:nvPr/>
            </p:nvSpPr>
            <p:spPr bwMode="auto">
              <a:xfrm rot="19697192">
                <a:off x="468367" y="1410003"/>
                <a:ext cx="2263492" cy="1616781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en-US" sz="1800" dirty="0" smtClean="0">
                  <a:latin typeface="Arial" pitchFamily="12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15436" y="2116909"/>
              <a:ext cx="1571284" cy="4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latin typeface="+mj-lt"/>
                </a:rPr>
                <a:t>Verification</a:t>
              </a:r>
              <a:endParaRPr lang="ko-KR" altLang="en-US" sz="2000" dirty="0">
                <a:latin typeface="+mj-lt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483768" y="1508088"/>
            <a:ext cx="6514628" cy="480752"/>
            <a:chOff x="2483768" y="1508088"/>
            <a:chExt cx="6514628" cy="480752"/>
          </a:xfrm>
        </p:grpSpPr>
        <p:sp>
          <p:nvSpPr>
            <p:cNvPr id="35" name="직사각형 34"/>
            <p:cNvSpPr/>
            <p:nvPr/>
          </p:nvSpPr>
          <p:spPr bwMode="auto">
            <a:xfrm>
              <a:off x="2843904" y="1508088"/>
              <a:ext cx="1453196" cy="3838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dirty="0" smtClean="0">
                  <a:ln>
                    <a:solidFill>
                      <a:schemeClr val="tx1"/>
                    </a:solidFill>
                  </a:ln>
                  <a:latin typeface="Arial" pitchFamily="124" charset="0"/>
                </a:rPr>
                <a:t>Planning</a:t>
              </a:r>
              <a:endParaRPr lang="ko-KR" altLang="en-US" sz="1000" dirty="0" smtClean="0">
                <a:ln>
                  <a:solidFill>
                    <a:schemeClr val="tx1"/>
                  </a:solidFill>
                </a:ln>
                <a:latin typeface="Arial" pitchFamily="124" charset="0"/>
              </a:endParaRPr>
            </a:p>
          </p:txBody>
        </p:sp>
        <p:sp>
          <p:nvSpPr>
            <p:cNvPr id="34" name="직사각형 33"/>
            <p:cNvSpPr/>
            <p:nvPr/>
          </p:nvSpPr>
          <p:spPr bwMode="auto">
            <a:xfrm>
              <a:off x="4375698" y="1508088"/>
              <a:ext cx="1963794" cy="3838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dirty="0" smtClean="0">
                  <a:ln>
                    <a:solidFill>
                      <a:schemeClr val="tx1"/>
                    </a:solidFill>
                  </a:ln>
                  <a:latin typeface="Arial" pitchFamily="124" charset="0"/>
                </a:rPr>
                <a:t>Specification</a:t>
              </a:r>
              <a:endParaRPr lang="ko-KR" altLang="en-US" sz="1000" dirty="0" smtClean="0">
                <a:ln>
                  <a:solidFill>
                    <a:schemeClr val="tx1"/>
                  </a:solidFill>
                </a:ln>
                <a:latin typeface="Arial" pitchFamily="124" charset="0"/>
              </a:endParaRPr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6418090" y="1508088"/>
              <a:ext cx="1453196" cy="3838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dirty="0" smtClean="0">
                  <a:ln>
                    <a:solidFill>
                      <a:schemeClr val="tx1"/>
                    </a:solidFill>
                  </a:ln>
                  <a:latin typeface="Arial" pitchFamily="124" charset="0"/>
                </a:rPr>
                <a:t>Verification</a:t>
              </a:r>
              <a:endParaRPr lang="ko-KR" altLang="en-US" sz="1000" dirty="0" smtClean="0">
                <a:ln>
                  <a:solidFill>
                    <a:schemeClr val="tx1"/>
                  </a:solidFill>
                </a:ln>
                <a:latin typeface="Arial" pitchFamily="124" charset="0"/>
              </a:endParaRPr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7949884" y="1508088"/>
              <a:ext cx="942596" cy="3838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dirty="0" smtClean="0">
                  <a:ln>
                    <a:solidFill>
                      <a:schemeClr val="tx1"/>
                    </a:solidFill>
                  </a:ln>
                  <a:latin typeface="Arial" pitchFamily="124" charset="0"/>
                </a:rPr>
                <a:t>Reporting</a:t>
              </a:r>
              <a:endParaRPr lang="ko-KR" altLang="en-US" sz="1000" dirty="0" smtClean="0">
                <a:ln>
                  <a:solidFill>
                    <a:schemeClr val="tx1"/>
                  </a:solidFill>
                </a:ln>
                <a:latin typeface="Arial" pitchFamily="124" charset="0"/>
              </a:endParaRPr>
            </a:p>
          </p:txBody>
        </p:sp>
        <p:sp>
          <p:nvSpPr>
            <p:cNvPr id="5" name="직사각형 4"/>
            <p:cNvSpPr/>
            <p:nvPr/>
          </p:nvSpPr>
          <p:spPr bwMode="auto">
            <a:xfrm>
              <a:off x="2483768" y="1699989"/>
              <a:ext cx="6514628" cy="20623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en-US" sz="1800" dirty="0" smtClean="0">
                <a:latin typeface="Arial" pitchFamily="124" charset="0"/>
              </a:endParaRPr>
            </a:p>
          </p:txBody>
        </p:sp>
        <p:sp>
          <p:nvSpPr>
            <p:cNvPr id="103" name="직사각형 102"/>
            <p:cNvSpPr>
              <a:spLocks/>
            </p:cNvSpPr>
            <p:nvPr/>
          </p:nvSpPr>
          <p:spPr>
            <a:xfrm>
              <a:off x="4375698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URS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4" name="직사각형 103"/>
            <p:cNvSpPr>
              <a:spLocks/>
            </p:cNvSpPr>
            <p:nvPr/>
          </p:nvSpPr>
          <p:spPr>
            <a:xfrm>
              <a:off x="5396894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DQ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5" name="직사각형 104"/>
            <p:cNvSpPr>
              <a:spLocks/>
            </p:cNvSpPr>
            <p:nvPr/>
          </p:nvSpPr>
          <p:spPr>
            <a:xfrm>
              <a:off x="6418090" y="1765640"/>
              <a:ext cx="432000" cy="22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IQ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6" name="직사각형 105"/>
            <p:cNvSpPr>
              <a:spLocks/>
            </p:cNvSpPr>
            <p:nvPr/>
          </p:nvSpPr>
          <p:spPr>
            <a:xfrm>
              <a:off x="6928688" y="1765640"/>
              <a:ext cx="432000" cy="22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OQ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7" name="직사각형 106"/>
            <p:cNvSpPr>
              <a:spLocks/>
            </p:cNvSpPr>
            <p:nvPr/>
          </p:nvSpPr>
          <p:spPr>
            <a:xfrm>
              <a:off x="4886296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F&amp;DS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8" name="직사각형 107"/>
            <p:cNvSpPr>
              <a:spLocks/>
            </p:cNvSpPr>
            <p:nvPr/>
          </p:nvSpPr>
          <p:spPr>
            <a:xfrm>
              <a:off x="2843904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VP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09" name="직사각형 108"/>
            <p:cNvSpPr>
              <a:spLocks/>
            </p:cNvSpPr>
            <p:nvPr/>
          </p:nvSpPr>
          <p:spPr>
            <a:xfrm>
              <a:off x="3354502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VA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10" name="직사각형 109"/>
            <p:cNvSpPr>
              <a:spLocks/>
            </p:cNvSpPr>
            <p:nvPr/>
          </p:nvSpPr>
          <p:spPr>
            <a:xfrm>
              <a:off x="7439286" y="1765640"/>
              <a:ext cx="432000" cy="22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PQ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11" name="직사각형 110"/>
            <p:cNvSpPr>
              <a:spLocks/>
            </p:cNvSpPr>
            <p:nvPr/>
          </p:nvSpPr>
          <p:spPr>
            <a:xfrm>
              <a:off x="8460480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VSR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12" name="직사각형 111"/>
            <p:cNvSpPr>
              <a:spLocks/>
            </p:cNvSpPr>
            <p:nvPr/>
          </p:nvSpPr>
          <p:spPr>
            <a:xfrm>
              <a:off x="3865100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IRA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13" name="직사각형 112"/>
            <p:cNvSpPr>
              <a:spLocks/>
            </p:cNvSpPr>
            <p:nvPr/>
          </p:nvSpPr>
          <p:spPr>
            <a:xfrm>
              <a:off x="7949884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RTM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114" name="직사각형 113"/>
            <p:cNvSpPr>
              <a:spLocks/>
            </p:cNvSpPr>
            <p:nvPr/>
          </p:nvSpPr>
          <p:spPr>
            <a:xfrm>
              <a:off x="5907492" y="1765640"/>
              <a:ext cx="432000" cy="223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b="1" dirty="0" smtClean="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rPr>
                <a:t>FRA</a:t>
              </a:r>
              <a:endParaRPr lang="ko-KR" altLang="en-US" sz="700" b="1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 bwMode="auto">
          <a:xfrm>
            <a:off x="179512" y="729040"/>
            <a:ext cx="946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buSzPct val="70000"/>
              <a:defRPr/>
            </a:pPr>
            <a:r>
              <a:rPr lang="en-US" altLang="ko-KR" sz="1600" b="1" kern="0" dirty="0">
                <a:cs typeface="Arial" pitchFamily="34" charset="0"/>
              </a:rPr>
              <a:t>GAMP Category &amp; CSV Strategy</a:t>
            </a:r>
            <a:r>
              <a:rPr lang="ko-KR" altLang="en-US" sz="1600" b="1" kern="0" dirty="0">
                <a:cs typeface="Arial" pitchFamily="34" charset="0"/>
              </a:rPr>
              <a:t>에 따른 활동 및 산출물 제공</a:t>
            </a:r>
            <a:endParaRPr lang="en-US" altLang="ko-KR" sz="1600" b="1" kern="0" dirty="0">
              <a:cs typeface="Arial" pitchFamily="34" charset="0"/>
            </a:endParaRPr>
          </a:p>
        </p:txBody>
      </p:sp>
      <p:sp>
        <p:nvSpPr>
          <p:cNvPr id="38" name="직사각형 37"/>
          <p:cNvSpPr/>
          <p:nvPr/>
        </p:nvSpPr>
        <p:spPr bwMode="auto">
          <a:xfrm>
            <a:off x="1240582" y="3041118"/>
            <a:ext cx="7651898" cy="21160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1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altLang="ko-KR" sz="1600" dirty="0">
                <a:cs typeface="Arial" pitchFamily="34" charset="0"/>
              </a:rPr>
              <a:t>Installation </a:t>
            </a:r>
            <a:r>
              <a:rPr lang="en-US" altLang="ko-KR" sz="1600" dirty="0" smtClean="0">
                <a:cs typeface="Arial" pitchFamily="34" charset="0"/>
              </a:rPr>
              <a:t>Qualification </a:t>
            </a:r>
            <a:r>
              <a:rPr lang="en-US" altLang="ko-KR" sz="1600" dirty="0" smtClean="0">
                <a:latin typeface="+mj-lt"/>
                <a:ea typeface="+mj-ea"/>
                <a:cs typeface="Arial" pitchFamily="34" charset="0"/>
              </a:rPr>
              <a:t>(IQ)</a:t>
            </a:r>
          </a:p>
          <a:p>
            <a:pPr lvl="1" indent="-952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latin typeface="+mj-ea"/>
                <a:cs typeface="Arial" pitchFamily="34" charset="0"/>
              </a:rPr>
              <a:t>- </a:t>
            </a:r>
            <a:r>
              <a:rPr lang="ko-KR" altLang="en-US" sz="1400" dirty="0">
                <a:cs typeface="Arial" pitchFamily="34" charset="0"/>
              </a:rPr>
              <a:t>시스템에 대한 인프라와 소프트웨어에 대한 구성 및 설치 확인</a:t>
            </a:r>
            <a:r>
              <a:rPr lang="en-US" altLang="ko-KR" sz="1400" dirty="0">
                <a:cs typeface="Arial" pitchFamily="34" charset="0"/>
              </a:rPr>
              <a:t> </a:t>
            </a:r>
            <a:endParaRPr lang="en-US" altLang="ko-KR" sz="1400" dirty="0" smtClean="0"/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cs typeface="Arial" pitchFamily="34" charset="0"/>
              </a:rPr>
              <a:t> Operational Qualification (OQ)</a:t>
            </a:r>
            <a:endParaRPr lang="en-US" altLang="ko-KR" sz="1600" dirty="0">
              <a:cs typeface="Arial" pitchFamily="34" charset="0"/>
            </a:endParaRPr>
          </a:p>
          <a:p>
            <a:pPr marL="542925" lvl="1" indent="-1809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 smtClean="0">
                <a:latin typeface="+mj-ea"/>
                <a:cs typeface="Arial" pitchFamily="34" charset="0"/>
              </a:rPr>
              <a:t>- </a:t>
            </a:r>
            <a:r>
              <a:rPr lang="ko-KR" altLang="en-US" sz="1400" dirty="0">
                <a:cs typeface="Arial" pitchFamily="34" charset="0"/>
              </a:rPr>
              <a:t>시스템의 기능에 대한 단위 </a:t>
            </a:r>
            <a:r>
              <a:rPr lang="en-US" altLang="ko-KR" sz="1400" dirty="0">
                <a:cs typeface="Arial" pitchFamily="34" charset="0"/>
              </a:rPr>
              <a:t>or </a:t>
            </a:r>
            <a:r>
              <a:rPr lang="ko-KR" altLang="en-US" sz="1400" dirty="0">
                <a:cs typeface="Arial" pitchFamily="34" charset="0"/>
              </a:rPr>
              <a:t>통합 별 기능 </a:t>
            </a:r>
            <a:r>
              <a:rPr lang="ko-KR" altLang="en-US" sz="1400" dirty="0" smtClean="0">
                <a:cs typeface="Arial" pitchFamily="34" charset="0"/>
              </a:rPr>
              <a:t>확인</a:t>
            </a:r>
            <a:endParaRPr lang="en-US" altLang="ko-KR" sz="1400" dirty="0" smtClean="0">
              <a:latin typeface="+mj-ea"/>
              <a:cs typeface="Arial" pitchFamily="34" charset="0"/>
            </a:endParaRP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cs typeface="Arial" pitchFamily="34" charset="0"/>
              </a:rPr>
              <a:t> Performance Qualification (PQ)</a:t>
            </a:r>
          </a:p>
          <a:p>
            <a:pPr lvl="1" indent="-952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 smtClean="0">
                <a:latin typeface="+mj-ea"/>
                <a:cs typeface="Arial" pitchFamily="34" charset="0"/>
              </a:rPr>
              <a:t>- </a:t>
            </a:r>
            <a:r>
              <a:rPr lang="ko-KR" altLang="en-US" sz="1400" dirty="0">
                <a:cs typeface="Arial" pitchFamily="34" charset="0"/>
              </a:rPr>
              <a:t>사용자 요구사항에 따른 프로세스 별 </a:t>
            </a:r>
            <a:r>
              <a:rPr lang="ko-KR" altLang="en-US" sz="1400" dirty="0" smtClean="0">
                <a:cs typeface="Arial" pitchFamily="34" charset="0"/>
              </a:rPr>
              <a:t>시스템 </a:t>
            </a:r>
            <a:r>
              <a:rPr lang="ko-KR" altLang="en-US" sz="1400" dirty="0">
                <a:cs typeface="Arial" pitchFamily="34" charset="0"/>
              </a:rPr>
              <a:t>기능 확인</a:t>
            </a:r>
            <a:r>
              <a:rPr lang="en-US" altLang="ko-KR" sz="1400" dirty="0">
                <a:cs typeface="Arial" pitchFamily="34" charset="0"/>
              </a:rPr>
              <a:t> </a:t>
            </a:r>
            <a:endParaRPr lang="ko-KR" altLang="en-US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95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eme1">
  <a:themeElements>
    <a:clrScheme name="2015-CorpColor-PPT">
      <a:dk1>
        <a:srgbClr val="000000"/>
      </a:dk1>
      <a:lt1>
        <a:srgbClr val="FFFFFF"/>
      </a:lt1>
      <a:dk2>
        <a:srgbClr val="262262"/>
      </a:dk2>
      <a:lt2>
        <a:srgbClr val="B6B8BA"/>
      </a:lt2>
      <a:accent1>
        <a:srgbClr val="2583D1"/>
      </a:accent1>
      <a:accent2>
        <a:srgbClr val="32642B"/>
      </a:accent2>
      <a:accent3>
        <a:srgbClr val="00548B"/>
      </a:accent3>
      <a:accent4>
        <a:srgbClr val="EE3134"/>
      </a:accent4>
      <a:accent5>
        <a:srgbClr val="555759"/>
      </a:accent5>
      <a:accent6>
        <a:srgbClr val="EBB220"/>
      </a:accent6>
      <a:hlink>
        <a:srgbClr val="00B0F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60000"/>
            <a:lumOff val="4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smtClean="0">
            <a:latin typeface="Arial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24" charset="0"/>
          </a:defRPr>
        </a:defPPr>
      </a:lstStyle>
    </a:lnDef>
  </a:objectDefaults>
  <a:extraClrSchemeLst/>
  <a:custClrLst>
    <a:custClr name="Red 187">
      <a:srgbClr val="AD1E2D"/>
    </a:custClr>
    <a:custClr name="Orange 716">
      <a:srgbClr val="ED7700"/>
    </a:custClr>
    <a:custClr name="716 Light">
      <a:srgbClr val="EA9F54"/>
    </a:custClr>
    <a:custClr name="Green 390">
      <a:srgbClr val="7FBA00"/>
    </a:custClr>
    <a:custClr name="BlueGreen 7476">
      <a:srgbClr val="065056"/>
    </a:custClr>
    <a:custClr name="7476 Light">
      <a:srgbClr val="09757D"/>
    </a:custClr>
    <a:custClr name="629 Dark">
      <a:srgbClr val="3A9CB0"/>
    </a:custClr>
    <a:custClr name="Blue 284">
      <a:srgbClr val="6DABE4"/>
    </a:custClr>
    <a:custClr name="Purple 272">
      <a:srgbClr val="7474C1"/>
    </a:custClr>
    <a:custClr name="Purple 269">
      <a:srgbClr val="522D6D"/>
    </a:custClr>
  </a:custClrLst>
  <a:extLst>
    <a:ext uri="{05A4C25C-085E-4340-85A3-A5531E510DB2}">
      <thm15:themeFamily xmlns="" xmlns:thm15="http://schemas.microsoft.com/office/thememl/2012/main" name="Thermo_Fisher-template-internal-4x3.potx" id="{F286B0FC-51FF-4D22-9420-30CAF2CAA886}" vid="{AB5B00B9-E155-48CA-94BE-B773533B84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5BEFF66E5FC94F90DB791D32CE05A9" ma:contentTypeVersion="5" ma:contentTypeDescription="Create a new document." ma:contentTypeScope="" ma:versionID="eeb642377f373e30a8ba251c770e706a">
  <xsd:schema xmlns:xsd="http://www.w3.org/2001/XMLSchema" xmlns:p="http://schemas.microsoft.com/office/2006/metadata/properties" xmlns:ns2="73a53652-ec8c-4b61-835f-1a65c91100b2" targetNamespace="http://schemas.microsoft.com/office/2006/metadata/properties" ma:root="true" ma:fieldsID="0b98cdb73e8c2579f7a2a4215806d1fb" ns2:_="">
    <xsd:import namespace="73a53652-ec8c-4b61-835f-1a65c91100b2"/>
    <xsd:element name="properties">
      <xsd:complexType>
        <xsd:sequence>
          <xsd:element name="documentManagement">
            <xsd:complexType>
              <xsd:all>
                <xsd:element ref="ns2:Language"/>
                <xsd:element ref="ns2:Product_x0020_type" minOccurs="0"/>
                <xsd:element ref="ns2:Year_x0020_created" minOccurs="0"/>
                <xsd:element ref="ns2:Collateral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3a53652-ec8c-4b61-835f-1a65c91100b2" elementFormDefault="qualified">
    <xsd:import namespace="http://schemas.microsoft.com/office/2006/documentManagement/types"/>
    <xsd:element name="Language" ma:index="8" ma:displayName="Language" ma:default="English" ma:format="Dropdown" ma:internalName="Language">
      <xsd:simpleType>
        <xsd:restriction base="dms:Choice">
          <xsd:enumeration value="English"/>
          <xsd:enumeration value="Spanish (Europe)"/>
          <xsd:enumeration value="Spanish (Latin America)"/>
          <xsd:enumeration value="German"/>
          <xsd:enumeration value="French"/>
          <xsd:enumeration value="Italian"/>
          <xsd:enumeration value="Portuguese"/>
          <xsd:enumeration value="Chinese"/>
          <xsd:enumeration value="Japanese"/>
          <xsd:enumeration value="Russian"/>
          <xsd:enumeration value="Korean"/>
          <xsd:enumeration value="Arabic"/>
        </xsd:restriction>
      </xsd:simpleType>
    </xsd:element>
    <xsd:element name="Product_x0020_type" ma:index="9" nillable="true" ma:displayName="Industry" ma:format="Dropdown" ma:internalName="Product_x0020_type">
      <xsd:simpleType>
        <xsd:restriction base="dms:Choice">
          <xsd:enumeration value="Water/environmental"/>
          <xsd:enumeration value="Food &amp; Beverage"/>
          <xsd:enumeration value="Chem &amp; Petrochem"/>
          <xsd:enumeration value="Oil &amp; Gas"/>
          <xsd:enumeration value="Biobanking"/>
          <xsd:enumeration value="Pharmaceuticals"/>
          <xsd:enumeration value="Power"/>
          <xsd:enumeration value="Contract testing"/>
          <xsd:enumeration value="Metals &amp; Mining"/>
          <xsd:enumeration value="Clinical"/>
          <xsd:enumeration value="Forensics"/>
          <xsd:enumeration value="Agriculture"/>
        </xsd:restriction>
      </xsd:simpleType>
    </xsd:element>
    <xsd:element name="Year_x0020_created" ma:index="10" nillable="true" ma:displayName="Year created" ma:format="Dropdown" ma:internalName="Year_x0020_created">
      <xsd:simpleType>
        <xsd:restriction base="dms:Choice"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</xsd:restriction>
      </xsd:simpleType>
    </xsd:element>
    <xsd:element name="Collateral_x0020_Type" ma:index="11" nillable="true" ma:displayName="Collateral Type" ma:default="Analyst report/Market research" ma:format="Dropdown" ma:internalName="Collateral_x0020_Type">
      <xsd:simpleType>
        <xsd:restriction base="dms:Choice">
          <xsd:enumeration value="Analyst report/Market research"/>
          <xsd:enumeration value="Article"/>
          <xsd:enumeration value="Autodemo"/>
          <xsd:enumeration value="Brochure"/>
          <xsd:enumeration value="Case Study"/>
          <xsd:enumeration value="Image"/>
          <xsd:enumeration value="Poster"/>
          <xsd:enumeration value="Presentation"/>
          <xsd:enumeration value="Press Release"/>
          <xsd:enumeration value="Requirements/RFPs"/>
          <xsd:enumeration value="Sales info"/>
          <xsd:enumeration value="Technical Information Bulletin"/>
          <xsd:enumeration value="Tradeshow Graphic"/>
          <xsd:enumeration value="White Pap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roduct_x0020_type xmlns="73a53652-ec8c-4b61-835f-1a65c91100b2" xsi:nil="true"/>
    <Language xmlns="73a53652-ec8c-4b61-835f-1a65c91100b2">English</Language>
    <Year_x0020_created xmlns="73a53652-ec8c-4b61-835f-1a65c91100b2">2016</Year_x0020_created>
    <Collateral_x0020_Type xmlns="73a53652-ec8c-4b61-835f-1a65c91100b2">Presentation</Collateral_x0020_Type>
  </documentManagement>
</p:properties>
</file>

<file path=customXml/itemProps1.xml><?xml version="1.0" encoding="utf-8"?>
<ds:datastoreItem xmlns:ds="http://schemas.openxmlformats.org/officeDocument/2006/customXml" ds:itemID="{CAAF19E3-7911-4D10-BC00-50AC11CF5F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670A0C-17B1-45FB-8657-0B88012AA4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a53652-ec8c-4b61-835f-1a65c91100b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E92C99C-49CF-47D3-A945-A8FF1AE81C08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73a53652-ec8c-4b61-835f-1a65c91100b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19067</TotalTime>
  <Words>2286</Words>
  <Application>Microsoft Office PowerPoint</Application>
  <PresentationFormat>화면 슬라이드 쇼(4:3)</PresentationFormat>
  <Paragraphs>611</Paragraphs>
  <Slides>25</Slides>
  <Notes>25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1_Theme1</vt:lpstr>
      <vt:lpstr>PowerPoint 프레젠테이션</vt:lpstr>
      <vt:lpstr>PowerPoint 프레젠테이션</vt:lpstr>
      <vt:lpstr>PowerPoint 프레젠테이션</vt:lpstr>
      <vt:lpstr>1. CSV Concept &amp; Purpose</vt:lpstr>
      <vt:lpstr>1. CSV Concept &amp; Purpose</vt:lpstr>
      <vt:lpstr>2. CSV Life Cycle [Project V-Model]</vt:lpstr>
      <vt:lpstr>3. CSV Activities</vt:lpstr>
      <vt:lpstr>3. CSV Activities</vt:lpstr>
      <vt:lpstr>3. CSV Activities</vt:lpstr>
      <vt:lpstr>3. CSV Activities</vt:lpstr>
      <vt:lpstr>PowerPoint 프레젠테이션</vt:lpstr>
      <vt:lpstr>1. LIMSㅣCDS Background</vt:lpstr>
      <vt:lpstr>2. LIMSㅣCDS Configuration </vt:lpstr>
      <vt:lpstr>3. System Module</vt:lpstr>
      <vt:lpstr>4. CSV Strategy</vt:lpstr>
      <vt:lpstr>5. CSV Documents</vt:lpstr>
      <vt:lpstr>6. Risk Assessment</vt:lpstr>
      <vt:lpstr>7. Security Verification</vt:lpstr>
      <vt:lpstr>8. Data Flow &amp; Verification</vt:lpstr>
      <vt:lpstr>8. CSV- Data Flow &amp; Verification</vt:lpstr>
      <vt:lpstr>9. IQ / OQ / PQ</vt:lpstr>
      <vt:lpstr>9. IQ / OQ / PQ</vt:lpstr>
      <vt:lpstr>10. CSV Maintenance</vt:lpstr>
      <vt:lpstr>10. CSV Maintenance</vt:lpstr>
      <vt:lpstr>PowerPoint 프레젠테이션</vt:lpstr>
    </vt:vector>
  </TitlesOfParts>
  <Company>Thermo Fisher Scientific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Business Benefits of LIMS Achieving Improvements in Quality, Productivity, Compliance &amp; Cost Reduction</dc:title>
  <dc:creator>nicola.gardner</dc:creator>
  <cp:lastModifiedBy>Sangin Park</cp:lastModifiedBy>
  <cp:revision>807</cp:revision>
  <dcterms:created xsi:type="dcterms:W3CDTF">2016-01-20T16:29:08Z</dcterms:created>
  <dcterms:modified xsi:type="dcterms:W3CDTF">2019-06-11T13:32:47Z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0x010100AB5BEFF66E5FC94F90DB791D32CE05A9</vt:lpwstr>
  </property>
</Properties>
</file>